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3"/>
  </p:notesMasterIdLst>
  <p:sldIdLst>
    <p:sldId id="262" r:id="rId2"/>
    <p:sldId id="263" r:id="rId3"/>
    <p:sldId id="257" r:id="rId4"/>
    <p:sldId id="258" r:id="rId5"/>
    <p:sldId id="268" r:id="rId6"/>
    <p:sldId id="267" r:id="rId7"/>
    <p:sldId id="269" r:id="rId8"/>
    <p:sldId id="276" r:id="rId9"/>
    <p:sldId id="277" r:id="rId10"/>
    <p:sldId id="278" r:id="rId11"/>
    <p:sldId id="279" r:id="rId12"/>
    <p:sldId id="280" r:id="rId13"/>
    <p:sldId id="281" r:id="rId14"/>
    <p:sldId id="282" r:id="rId15"/>
    <p:sldId id="283" r:id="rId16"/>
    <p:sldId id="284" r:id="rId17"/>
    <p:sldId id="285" r:id="rId18"/>
    <p:sldId id="287" r:id="rId19"/>
    <p:sldId id="288" r:id="rId20"/>
    <p:sldId id="289" r:id="rId21"/>
    <p:sldId id="290" r:id="rId2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996" y="-4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A1C8404-4746-4611-A379-2C0B2E0057E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5DFDC1-C84C-433B-A8D5-9EE027C63ADF}" type="slidenum">
              <a:rPr lang="en-US"/>
              <a:pPr/>
              <a:t>3</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0550AC-5AC9-46B9-BAC4-17B4D7C322B4}" type="slidenum">
              <a:rPr lang="en-US"/>
              <a:pPr/>
              <a:t>4</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9C32D7A-7A9A-4075-9FF4-5BD52A0D56C5}"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403A7B1-1A40-4233-A343-314DF30397D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996892-6569-41EC-A6B7-C8D1E52A010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9C0821E4-B188-45A9-9A07-3CD04E64600B}" type="slidenum">
              <a:rPr lang="en-US"/>
              <a:pPr>
                <a:defRPr/>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926EA3B-692B-497F-83D2-A8281AE093F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C27F1F9-E11B-4980-9873-409DDBC1DB12}"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A7E50A81-C783-4514-855B-103A4007799A}"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137C8100-42B6-42D6-A096-DFCE2BDB7CA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62EB16E-9CCA-43CA-B3A8-ED7AD38178CE}"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8AD4C9C-2DCC-42CC-A257-BA894CA0391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401AA6BC-8866-4EDF-AD49-4CE8408881C7}"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0885020-B5F3-4427-A774-15172D9D2061}"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419C143-0820-42EE-A1A5-71EA27FF09A4}"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en.wikipedia.org/wiki/Image:ColonialAfrica.png"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upload.wikimedia.org/wikipedia/en/1/1a/WTOmap_currentmember2008.pn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www.hewett.norfolk.sch.uk/curric/NEWGEOG/Africa/Ethiopia.htm" TargetMode="External"/><Relationship Id="rId2" Type="http://schemas.openxmlformats.org/officeDocument/2006/relationships/hyperlink" Target="http://www.hewett.norfolk.sch.uk/curric/NEWGEOG/Africa/Sudan.htm" TargetMode="External"/><Relationship Id="rId1" Type="http://schemas.openxmlformats.org/officeDocument/2006/relationships/slideLayout" Target="../slideLayouts/slideLayout2.xml"/><Relationship Id="rId4" Type="http://schemas.openxmlformats.org/officeDocument/2006/relationships/hyperlink" Target="http://www.hewett.norfolk.sch.uk/curric/NEWGEOG/Kenya/kenya.ht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0" y="1143000"/>
            <a:ext cx="5334000" cy="1143000"/>
          </a:xfrm>
          <a:ln w="9525">
            <a:headEnd/>
            <a:tailEnd/>
          </a:ln>
        </p:spPr>
        <p:txBody>
          <a:bodyPr/>
          <a:lstStyle/>
          <a:p>
            <a:pPr eaLnBrk="1" hangingPunct="1"/>
            <a:r>
              <a:rPr lang="en-US" smtClean="0"/>
              <a:t>Macroeconomics</a:t>
            </a:r>
          </a:p>
        </p:txBody>
      </p:sp>
      <p:sp>
        <p:nvSpPr>
          <p:cNvPr id="6147" name="Rectangle 3"/>
          <p:cNvSpPr>
            <a:spLocks noGrp="1" noChangeArrowheads="1"/>
          </p:cNvSpPr>
          <p:nvPr>
            <p:ph type="subTitle" idx="1"/>
          </p:nvPr>
        </p:nvSpPr>
        <p:spPr>
          <a:xfrm>
            <a:off x="1600200" y="3429000"/>
            <a:ext cx="6400800" cy="2590800"/>
          </a:xfrm>
        </p:spPr>
        <p:txBody>
          <a:bodyPr>
            <a:noAutofit/>
          </a:bodyPr>
          <a:lstStyle/>
          <a:p>
            <a:pPr algn="ctr" eaLnBrk="1" hangingPunct="1">
              <a:defRPr/>
            </a:pPr>
            <a:r>
              <a:rPr lang="en-US" sz="4800" dirty="0" smtClean="0">
                <a:latin typeface="Adobe Garamond Pro" pitchFamily="18" charset="0"/>
              </a:rPr>
              <a:t>The study of the behavior and decisions of entire economies.</a:t>
            </a:r>
          </a:p>
        </p:txBody>
      </p:sp>
      <p:sp>
        <p:nvSpPr>
          <p:cNvPr id="6148" name="Text Box 4"/>
          <p:cNvSpPr txBox="1">
            <a:spLocks noChangeArrowheads="1"/>
          </p:cNvSpPr>
          <p:nvPr/>
        </p:nvSpPr>
        <p:spPr bwMode="auto">
          <a:xfrm>
            <a:off x="762000" y="3200400"/>
            <a:ext cx="7924800" cy="2800767"/>
          </a:xfrm>
          <a:prstGeom prst="rect">
            <a:avLst/>
          </a:prstGeom>
          <a:noFill/>
          <a:ln w="82550" cap="sq">
            <a:solidFill>
              <a:schemeClr val="tx1"/>
            </a:solidFill>
            <a:miter lim="800000"/>
            <a:headEnd type="none" w="sm" len="sm"/>
            <a:tailEnd type="none" w="sm" len="sm"/>
          </a:ln>
          <a:effectLst/>
        </p:spPr>
        <p:txBody>
          <a:bodyPr wrap="square">
            <a:spAutoFit/>
          </a:bodyPr>
          <a:lstStyle/>
          <a:p>
            <a:pPr algn="ctr">
              <a:spcBef>
                <a:spcPct val="50000"/>
              </a:spcBef>
              <a:defRPr/>
            </a:pPr>
            <a:endParaRPr lang="en-US" sz="4400" dirty="0" smtClean="0">
              <a:latin typeface="Monotype Corsiva" pitchFamily="66" charset="0"/>
            </a:endParaRPr>
          </a:p>
          <a:p>
            <a:pPr algn="ctr">
              <a:spcBef>
                <a:spcPct val="50000"/>
              </a:spcBef>
              <a:defRPr/>
            </a:pPr>
            <a:endParaRPr lang="en-US" sz="4400" dirty="0">
              <a:latin typeface="Monotype Corsiva" pitchFamily="66" charset="0"/>
            </a:endParaRPr>
          </a:p>
          <a:p>
            <a:pPr algn="ctr">
              <a:spcBef>
                <a:spcPct val="50000"/>
              </a:spcBef>
              <a:defRPr/>
            </a:pPr>
            <a:endParaRPr lang="en-US" sz="4400" dirty="0">
              <a:latin typeface="Monotype Corsiva"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7">
                                            <p:txEl>
                                              <p:pRg st="0" end="0"/>
                                            </p:txEl>
                                          </p:spTgt>
                                        </p:tgtEl>
                                        <p:attrNameLst>
                                          <p:attrName>style.visibility</p:attrName>
                                        </p:attrNameLst>
                                      </p:cBhvr>
                                      <p:to>
                                        <p:strVal val="visible"/>
                                      </p:to>
                                    </p:set>
                                    <p:anim calcmode="lin" valueType="num">
                                      <p:cBhvr additive="base">
                                        <p:cTn id="13" dur="500" fill="hold"/>
                                        <p:tgtEl>
                                          <p:spTgt spid="614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6148"/>
                                        </p:tgtEl>
                                        <p:attrNameLst>
                                          <p:attrName>style.visibility</p:attrName>
                                        </p:attrNameLst>
                                      </p:cBhvr>
                                      <p:to>
                                        <p:strVal val="visible"/>
                                      </p:to>
                                    </p:set>
                                    <p:animEffect transition="in" filter="checkerboard(across)">
                                      <p:cBhvr>
                                        <p:cTn id="19"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autoUpdateAnimBg="0"/>
      <p:bldP spid="6147" grpId="0" build="p" autoUpdateAnimBg="0"/>
      <p:bldP spid="6148" grpId="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sz="4000" smtClean="0">
                <a:latin typeface="Ravie" pitchFamily="82" charset="0"/>
              </a:rPr>
              <a:t>Resource Distribution</a:t>
            </a:r>
          </a:p>
        </p:txBody>
      </p:sp>
      <p:sp>
        <p:nvSpPr>
          <p:cNvPr id="6147" name="Rectangle 3"/>
          <p:cNvSpPr>
            <a:spLocks noGrp="1" noChangeArrowheads="1"/>
          </p:cNvSpPr>
          <p:nvPr>
            <p:ph type="body" idx="1"/>
          </p:nvPr>
        </p:nvSpPr>
        <p:spPr>
          <a:xfrm>
            <a:off x="457200" y="1905000"/>
            <a:ext cx="8229600" cy="4191000"/>
          </a:xfrm>
          <a:solidFill>
            <a:schemeClr val="bg2"/>
          </a:solidFill>
          <a:ln>
            <a:solidFill>
              <a:schemeClr val="tx1"/>
            </a:solidFill>
          </a:ln>
        </p:spPr>
        <p:txBody>
          <a:bodyPr/>
          <a:lstStyle/>
          <a:p>
            <a:pPr eaLnBrk="1" hangingPunct="1">
              <a:buFont typeface="Wingdings" pitchFamily="2" charset="2"/>
              <a:buNone/>
              <a:defRPr/>
            </a:pPr>
            <a:r>
              <a:rPr lang="en-US" sz="3600" dirty="0" smtClean="0">
                <a:solidFill>
                  <a:schemeClr val="tx2"/>
                </a:solidFill>
                <a:latin typeface="Berlin Sans FB Demi" pitchFamily="34" charset="0"/>
              </a:rPr>
              <a:t>In parts of Africa, Asia, and Latin America, physical geography makes development more difficult.</a:t>
            </a:r>
          </a:p>
          <a:p>
            <a:pPr eaLnBrk="1" hangingPunct="1">
              <a:buFont typeface="Wingdings" pitchFamily="2" charset="2"/>
              <a:buNone/>
              <a:defRPr/>
            </a:pPr>
            <a:r>
              <a:rPr lang="en-US" sz="3600" dirty="0" smtClean="0">
                <a:solidFill>
                  <a:schemeClr val="tx2"/>
                </a:solidFill>
                <a:latin typeface="Berlin Sans FB Demi" pitchFamily="34" charset="0"/>
                <a:cs typeface="Times New Roman" pitchFamily="18" charset="0"/>
              </a:rPr>
              <a:t>Only about 10 percent of the world’s land is </a:t>
            </a:r>
            <a:r>
              <a:rPr lang="en-US" sz="3600" b="1" dirty="0" smtClean="0">
                <a:solidFill>
                  <a:schemeClr val="tx2"/>
                </a:solidFill>
                <a:latin typeface="Berlin Sans FB Demi" pitchFamily="34" charset="0"/>
                <a:cs typeface="Times New Roman" pitchFamily="18" charset="0"/>
              </a:rPr>
              <a:t>arable,</a:t>
            </a:r>
            <a:r>
              <a:rPr lang="en-US" sz="3600" dirty="0" smtClean="0">
                <a:solidFill>
                  <a:schemeClr val="tx2"/>
                </a:solidFill>
                <a:latin typeface="Berlin Sans FB Demi" pitchFamily="34" charset="0"/>
                <a:cs typeface="Times New Roman" pitchFamily="18" charset="0"/>
              </a:rPr>
              <a:t> or suitable for producing crops. </a:t>
            </a:r>
            <a:endParaRPr lang="en-US" sz="3600" dirty="0" smtClean="0">
              <a:solidFill>
                <a:schemeClr val="tx2"/>
              </a:solidFill>
              <a:latin typeface="Berlin Sans FB Dem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checkerboard(across)">
                                      <p:cBhvr>
                                        <p:cTn id="7" dur="500"/>
                                        <p:tgtEl>
                                          <p:spTgt spid="6147">
                                            <p:txEl>
                                              <p:pRg st="0" end="0"/>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6147">
                                            <p:txEl>
                                              <p:pRg st="1" end="1"/>
                                            </p:txEl>
                                          </p:spTgt>
                                        </p:tgtEl>
                                        <p:attrNameLst>
                                          <p:attrName>style.visibility</p:attrName>
                                        </p:attrNameLst>
                                      </p:cBhvr>
                                      <p:to>
                                        <p:strVal val="visible"/>
                                      </p:to>
                                    </p:set>
                                    <p:animEffect transition="in" filter="checkerboard(across)">
                                      <p:cBhvr>
                                        <p:cTn id="11" dur="500"/>
                                        <p:tgtEl>
                                          <p:spTgt spid="61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sz="5400" b="1" smtClean="0">
                <a:latin typeface="Bradley Hand ITC" pitchFamily="66" charset="0"/>
              </a:rPr>
              <a:t>Lack of Physical Capital</a:t>
            </a:r>
          </a:p>
        </p:txBody>
      </p:sp>
      <p:sp>
        <p:nvSpPr>
          <p:cNvPr id="7171" name="Rectangle 3"/>
          <p:cNvSpPr>
            <a:spLocks noGrp="1" noChangeArrowheads="1"/>
          </p:cNvSpPr>
          <p:nvPr>
            <p:ph type="body" idx="1"/>
          </p:nvPr>
        </p:nvSpPr>
        <p:spPr>
          <a:xfrm>
            <a:off x="457200" y="1981200"/>
            <a:ext cx="8229600" cy="4114800"/>
          </a:xfrm>
          <a:noFill/>
        </p:spPr>
        <p:txBody>
          <a:bodyPr/>
          <a:lstStyle/>
          <a:p>
            <a:pPr eaLnBrk="1" hangingPunct="1">
              <a:lnSpc>
                <a:spcPct val="90000"/>
              </a:lnSpc>
              <a:buFont typeface="Wingdings" pitchFamily="2" charset="2"/>
              <a:buNone/>
              <a:defRPr/>
            </a:pPr>
            <a:r>
              <a:rPr lang="en-US" sz="2800" smtClean="0">
                <a:latin typeface="Adobe Garamond Pro" pitchFamily="18" charset="0"/>
              </a:rPr>
              <a:t> </a:t>
            </a:r>
            <a:r>
              <a:rPr lang="en-US" sz="4000" smtClean="0">
                <a:solidFill>
                  <a:schemeClr val="tx2"/>
                </a:solidFill>
                <a:latin typeface="Adobe Garamond Pro" pitchFamily="18" charset="0"/>
              </a:rPr>
              <a:t>The lack of economic activity typical of LDCs is due in part to a lack of physical capital.</a:t>
            </a:r>
          </a:p>
          <a:p>
            <a:pPr eaLnBrk="1" hangingPunct="1">
              <a:lnSpc>
                <a:spcPct val="90000"/>
              </a:lnSpc>
              <a:buFont typeface="Wingdings" pitchFamily="2" charset="2"/>
              <a:buNone/>
              <a:defRPr/>
            </a:pPr>
            <a:endParaRPr lang="en-US" sz="4000" smtClean="0">
              <a:solidFill>
                <a:schemeClr val="tx2"/>
              </a:solidFill>
              <a:latin typeface="Adobe Garamond Pro" pitchFamily="18" charset="0"/>
              <a:cs typeface="Times New Roman" pitchFamily="18" charset="0"/>
            </a:endParaRPr>
          </a:p>
          <a:p>
            <a:pPr eaLnBrk="1" hangingPunct="1">
              <a:lnSpc>
                <a:spcPct val="90000"/>
              </a:lnSpc>
              <a:buFont typeface="Wingdings" pitchFamily="2" charset="2"/>
              <a:buNone/>
              <a:defRPr/>
            </a:pPr>
            <a:r>
              <a:rPr lang="en-US" sz="4000" smtClean="0">
                <a:solidFill>
                  <a:schemeClr val="tx2"/>
                </a:solidFill>
                <a:latin typeface="Adobe Garamond Pro" pitchFamily="18" charset="0"/>
                <a:cs typeface="Times New Roman" pitchFamily="18" charset="0"/>
              </a:rPr>
              <a:t>Subsistence agriculture provides little opportunity for individuals or families to save.</a:t>
            </a:r>
            <a:r>
              <a:rPr lang="en-US" sz="4000" smtClean="0">
                <a:solidFill>
                  <a:schemeClr val="tx2"/>
                </a:solidFill>
                <a:latin typeface="Adobe Garamond Pro"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dissolve">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171">
                                            <p:txEl>
                                              <p:pRg st="2" end="2"/>
                                            </p:txEl>
                                          </p:spTgt>
                                        </p:tgtEl>
                                        <p:attrNameLst>
                                          <p:attrName>style.visibility</p:attrName>
                                        </p:attrNameLst>
                                      </p:cBhvr>
                                      <p:to>
                                        <p:strVal val="visible"/>
                                      </p:to>
                                    </p:set>
                                    <p:animEffect transition="in" filter="dissolve">
                                      <p:cBhvr>
                                        <p:cTn id="12" dur="500"/>
                                        <p:tgtEl>
                                          <p:spTgt spid="71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sz="6000" smtClean="0">
                <a:latin typeface="Rage Italic" pitchFamily="66" charset="0"/>
              </a:rPr>
              <a:t> Lack of Human Capital</a:t>
            </a:r>
          </a:p>
        </p:txBody>
      </p:sp>
      <p:sp>
        <p:nvSpPr>
          <p:cNvPr id="8195" name="Rectangle 3"/>
          <p:cNvSpPr>
            <a:spLocks noGrp="1" noChangeArrowheads="1"/>
          </p:cNvSpPr>
          <p:nvPr>
            <p:ph type="body" idx="1"/>
          </p:nvPr>
        </p:nvSpPr>
        <p:spPr>
          <a:xfrm>
            <a:off x="533400" y="1752600"/>
            <a:ext cx="8077200" cy="4495800"/>
          </a:xfrm>
        </p:spPr>
        <p:txBody>
          <a:bodyPr/>
          <a:lstStyle/>
          <a:p>
            <a:pPr eaLnBrk="1" hangingPunct="1">
              <a:lnSpc>
                <a:spcPct val="90000"/>
              </a:lnSpc>
              <a:buFont typeface="Wingdings" pitchFamily="2" charset="2"/>
              <a:buNone/>
              <a:defRPr/>
            </a:pPr>
            <a:r>
              <a:rPr lang="en-US" sz="2400" b="1" dirty="0" smtClean="0">
                <a:solidFill>
                  <a:srgbClr val="000099"/>
                </a:solidFill>
                <a:latin typeface="Adobe Garamond Pro" pitchFamily="18" charset="0"/>
              </a:rPr>
              <a:t>  </a:t>
            </a:r>
            <a:r>
              <a:rPr lang="en-US" sz="2400" b="1" u="sng" dirty="0" smtClean="0">
                <a:solidFill>
                  <a:schemeClr val="tx2"/>
                </a:solidFill>
                <a:latin typeface="Arial" pitchFamily="34" charset="0"/>
                <a:cs typeface="Arial" pitchFamily="34" charset="0"/>
              </a:rPr>
              <a:t>Health and Nutrition</a:t>
            </a:r>
          </a:p>
          <a:p>
            <a:pPr eaLnBrk="1" hangingPunct="1">
              <a:lnSpc>
                <a:spcPct val="90000"/>
              </a:lnSpc>
              <a:buFont typeface="Wingdings" pitchFamily="2" charset="2"/>
              <a:buNone/>
              <a:defRPr/>
            </a:pPr>
            <a:r>
              <a:rPr lang="en-US" sz="2400" dirty="0" smtClean="0">
                <a:solidFill>
                  <a:schemeClr val="tx2"/>
                </a:solidFill>
                <a:latin typeface="Arial" pitchFamily="34" charset="0"/>
                <a:cs typeface="Arial" pitchFamily="34" charset="0"/>
              </a:rPr>
              <a:t>    Proper food and nutrition are necessary for physical and mental growth and development.  Inadequate nutrition is called </a:t>
            </a:r>
            <a:r>
              <a:rPr lang="en-US" sz="2400" b="1" dirty="0" smtClean="0">
                <a:solidFill>
                  <a:schemeClr val="tx2"/>
                </a:solidFill>
                <a:latin typeface="Arial" pitchFamily="34" charset="0"/>
                <a:cs typeface="Arial" pitchFamily="34" charset="0"/>
              </a:rPr>
              <a:t>malnutrition.</a:t>
            </a:r>
            <a:endParaRPr lang="en-US" sz="2400" dirty="0" smtClean="0">
              <a:solidFill>
                <a:schemeClr val="tx2"/>
              </a:solidFill>
              <a:latin typeface="Arial" pitchFamily="34" charset="0"/>
              <a:cs typeface="Arial" pitchFamily="34" charset="0"/>
            </a:endParaRPr>
          </a:p>
          <a:p>
            <a:pPr eaLnBrk="1" hangingPunct="1">
              <a:lnSpc>
                <a:spcPct val="90000"/>
              </a:lnSpc>
              <a:buFont typeface="Wingdings" pitchFamily="2" charset="2"/>
              <a:buNone/>
              <a:defRPr/>
            </a:pPr>
            <a:r>
              <a:rPr lang="en-US" sz="2400" b="1" u="sng" dirty="0" smtClean="0">
                <a:solidFill>
                  <a:schemeClr val="tx2"/>
                </a:solidFill>
                <a:latin typeface="Arial" pitchFamily="34" charset="0"/>
                <a:cs typeface="Arial" pitchFamily="34" charset="0"/>
              </a:rPr>
              <a:t>  Education and Training</a:t>
            </a:r>
          </a:p>
          <a:p>
            <a:pPr eaLnBrk="1" hangingPunct="1">
              <a:lnSpc>
                <a:spcPct val="90000"/>
              </a:lnSpc>
              <a:buFont typeface="Wingdings" pitchFamily="2" charset="2"/>
              <a:buNone/>
              <a:defRPr/>
            </a:pPr>
            <a:r>
              <a:rPr lang="en-US" sz="2400" dirty="0" smtClean="0">
                <a:solidFill>
                  <a:schemeClr val="tx2"/>
                </a:solidFill>
                <a:latin typeface="Arial" pitchFamily="34" charset="0"/>
                <a:cs typeface="Arial" pitchFamily="34" charset="0"/>
              </a:rPr>
              <a:t>	To be able to use technology and move beyond mere subsistence, a nation must have an educated work force.</a:t>
            </a:r>
          </a:p>
          <a:p>
            <a:pPr eaLnBrk="1" hangingPunct="1">
              <a:lnSpc>
                <a:spcPct val="90000"/>
              </a:lnSpc>
              <a:buFont typeface="Wingdings" pitchFamily="2" charset="2"/>
              <a:buNone/>
              <a:defRPr/>
            </a:pPr>
            <a:r>
              <a:rPr lang="en-US" sz="2400" b="1" u="sng" dirty="0" smtClean="0">
                <a:solidFill>
                  <a:schemeClr val="tx2"/>
                </a:solidFill>
                <a:latin typeface="Arial" pitchFamily="34" charset="0"/>
                <a:cs typeface="Arial" pitchFamily="34" charset="0"/>
              </a:rPr>
              <a:t>  Brain Drain</a:t>
            </a:r>
          </a:p>
          <a:p>
            <a:pPr eaLnBrk="1" hangingPunct="1">
              <a:lnSpc>
                <a:spcPct val="90000"/>
              </a:lnSpc>
              <a:buFont typeface="Wingdings" pitchFamily="2" charset="2"/>
              <a:buNone/>
              <a:defRPr/>
            </a:pPr>
            <a:r>
              <a:rPr lang="en-US" sz="2400" dirty="0" smtClean="0">
                <a:solidFill>
                  <a:schemeClr val="tx2"/>
                </a:solidFill>
                <a:latin typeface="Arial" pitchFamily="34" charset="0"/>
                <a:cs typeface="Arial" pitchFamily="34" charset="0"/>
              </a:rPr>
              <a:t>	The scientists, engineers, teachers, and entrepreneurs of LDCs are often enticed to the benefits of living in a developed nation.  The loss of educated citizens to the developed world is called “brain drain.”</a:t>
            </a:r>
          </a:p>
          <a:p>
            <a:pPr eaLnBrk="1" hangingPunct="1">
              <a:lnSpc>
                <a:spcPct val="90000"/>
              </a:lnSpc>
              <a:buFont typeface="Wingdings" pitchFamily="2" charset="2"/>
              <a:buNone/>
              <a:defRPr/>
            </a:pPr>
            <a:endParaRPr lang="en-US" sz="2400" dirty="0" smtClean="0">
              <a:solidFill>
                <a:schemeClr val="tx2"/>
              </a:solidFill>
              <a:latin typeface="Adobe Garamond Pro"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additive="base">
                                        <p:cTn id="25"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5">
                                            <p:txEl>
                                              <p:pRg st="4" end="4"/>
                                            </p:txEl>
                                          </p:spTgt>
                                        </p:tgtEl>
                                        <p:attrNameLst>
                                          <p:attrName>style.visibility</p:attrName>
                                        </p:attrNameLst>
                                      </p:cBhvr>
                                      <p:to>
                                        <p:strVal val="visible"/>
                                      </p:to>
                                    </p:set>
                                    <p:anim calcmode="lin" valueType="num">
                                      <p:cBhvr additive="base">
                                        <p:cTn id="31" dur="500" fill="hold"/>
                                        <p:tgtEl>
                                          <p:spTgt spid="819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195">
                                            <p:txEl>
                                              <p:pRg st="5" end="5"/>
                                            </p:txEl>
                                          </p:spTgt>
                                        </p:tgtEl>
                                        <p:attrNameLst>
                                          <p:attrName>style.visibility</p:attrName>
                                        </p:attrNameLst>
                                      </p:cBhvr>
                                      <p:to>
                                        <p:strVal val="visible"/>
                                      </p:to>
                                    </p:set>
                                    <p:anim calcmode="lin" valueType="num">
                                      <p:cBhvr additive="base">
                                        <p:cTn id="37" dur="500" fill="hold"/>
                                        <p:tgtEl>
                                          <p:spTgt spid="819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19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pPr eaLnBrk="1" hangingPunct="1">
              <a:defRPr/>
            </a:pPr>
            <a:r>
              <a:rPr lang="en-US" sz="8800" smtClean="0">
                <a:latin typeface="Bell MT" pitchFamily="18" charset="0"/>
              </a:rPr>
              <a:t> Political Factors</a:t>
            </a:r>
          </a:p>
        </p:txBody>
      </p:sp>
      <p:sp>
        <p:nvSpPr>
          <p:cNvPr id="9219" name="Rectangle 3"/>
          <p:cNvSpPr>
            <a:spLocks noGrp="1" noChangeArrowheads="1"/>
          </p:cNvSpPr>
          <p:nvPr>
            <p:ph type="body" idx="1"/>
          </p:nvPr>
        </p:nvSpPr>
        <p:spPr>
          <a:xfrm>
            <a:off x="838200" y="2133600"/>
            <a:ext cx="7086600" cy="3733800"/>
          </a:xfrm>
          <a:solidFill>
            <a:schemeClr val="tx2">
              <a:alpha val="50000"/>
            </a:schemeClr>
          </a:solidFill>
        </p:spPr>
        <p:txBody>
          <a:bodyPr/>
          <a:lstStyle/>
          <a:p>
            <a:pPr marL="609600" indent="-609600" eaLnBrk="1" hangingPunct="1">
              <a:buFont typeface="Wingdings" pitchFamily="2" charset="2"/>
              <a:buAutoNum type="arabicPeriod"/>
              <a:defRPr/>
            </a:pPr>
            <a:r>
              <a:rPr lang="en-US" sz="3600" dirty="0" smtClean="0">
                <a:latin typeface="Perpetua Titling MT" pitchFamily="18" charset="0"/>
              </a:rPr>
              <a:t>shifting from colonial dependency</a:t>
            </a:r>
            <a:endParaRPr lang="en-US" sz="1800" dirty="0" smtClean="0">
              <a:latin typeface="Palatino Linotype" pitchFamily="18" charset="0"/>
            </a:endParaRPr>
          </a:p>
          <a:p>
            <a:pPr marL="609600" indent="-609600" eaLnBrk="1" hangingPunct="1">
              <a:buFont typeface="Wingdings" pitchFamily="2" charset="2"/>
              <a:buAutoNum type="arabicPeriod"/>
              <a:defRPr/>
            </a:pPr>
            <a:r>
              <a:rPr lang="en-US" sz="3600" dirty="0" smtClean="0">
                <a:latin typeface="Perpetua Titling MT" pitchFamily="18" charset="0"/>
              </a:rPr>
              <a:t>political instability</a:t>
            </a:r>
            <a:endParaRPr lang="en-US" sz="1800" dirty="0" smtClean="0">
              <a:latin typeface="Palatino Linotype" pitchFamily="18" charset="0"/>
            </a:endParaRPr>
          </a:p>
          <a:p>
            <a:pPr marL="609600" indent="-609600" eaLnBrk="1" hangingPunct="1">
              <a:buFont typeface="Wingdings" pitchFamily="2" charset="2"/>
              <a:buAutoNum type="arabicPeriod"/>
              <a:defRPr/>
            </a:pPr>
            <a:r>
              <a:rPr lang="en-US" sz="3600" dirty="0" smtClean="0">
                <a:latin typeface="Perpetua Titling MT" pitchFamily="18" charset="0"/>
              </a:rPr>
              <a:t>Corruption</a:t>
            </a:r>
            <a:endParaRPr lang="en-US" sz="1800" dirty="0" smtClean="0">
              <a:latin typeface="Palatino Linotype" pitchFamily="18" charset="0"/>
            </a:endParaRPr>
          </a:p>
          <a:p>
            <a:pPr marL="609600" indent="-609600" eaLnBrk="1" hangingPunct="1">
              <a:buFont typeface="Wingdings" pitchFamily="2" charset="2"/>
              <a:buAutoNum type="arabicPeriod"/>
              <a:defRPr/>
            </a:pPr>
            <a:r>
              <a:rPr lang="en-US" sz="3600" dirty="0" smtClean="0">
                <a:latin typeface="Perpetua Titling MT" pitchFamily="18" charset="0"/>
              </a:rPr>
              <a:t>Debt</a:t>
            </a:r>
            <a:endParaRPr lang="en-US" sz="1800" dirty="0" smtClean="0">
              <a:latin typeface="Palatino Linotype" pitchFamily="18"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4800" y="381000"/>
            <a:ext cx="9144000" cy="990600"/>
          </a:xfrm>
        </p:spPr>
        <p:txBody>
          <a:bodyPr/>
          <a:lstStyle/>
          <a:p>
            <a:pPr eaLnBrk="1" hangingPunct="1">
              <a:defRPr/>
            </a:pPr>
            <a:r>
              <a:rPr lang="en-US" sz="4800" dirty="0" smtClean="0">
                <a:latin typeface="Script MT Bold" pitchFamily="66" charset="0"/>
              </a:rPr>
              <a:t>Shifting from colonial dependency</a:t>
            </a:r>
            <a:r>
              <a:rPr lang="en-US" sz="4000" dirty="0" smtClean="0"/>
              <a:t/>
            </a:r>
            <a:br>
              <a:rPr lang="en-US" sz="4000" dirty="0" smtClean="0"/>
            </a:br>
            <a:r>
              <a:rPr lang="en-US" sz="800" dirty="0" smtClean="0">
                <a:hlinkClick r:id="" action="ppaction://noaction"/>
              </a:rPr>
              <a:t>&gt;</a:t>
            </a:r>
            <a:endParaRPr lang="en-US" sz="800" dirty="0" smtClean="0"/>
          </a:p>
        </p:txBody>
      </p:sp>
      <p:sp>
        <p:nvSpPr>
          <p:cNvPr id="17411" name="Rectangle 3"/>
          <p:cNvSpPr>
            <a:spLocks noGrp="1" noChangeArrowheads="1"/>
          </p:cNvSpPr>
          <p:nvPr>
            <p:ph type="body" idx="1"/>
          </p:nvPr>
        </p:nvSpPr>
        <p:spPr>
          <a:xfrm>
            <a:off x="228600" y="1600200"/>
            <a:ext cx="8915400" cy="5257800"/>
          </a:xfrm>
        </p:spPr>
        <p:txBody>
          <a:bodyPr>
            <a:normAutofit/>
          </a:bodyPr>
          <a:lstStyle/>
          <a:p>
            <a:pPr eaLnBrk="1" hangingPunct="1">
              <a:defRPr/>
            </a:pPr>
            <a:r>
              <a:rPr lang="en-US" dirty="0" smtClean="0">
                <a:latin typeface="Bell MT" pitchFamily="18" charset="0"/>
              </a:rPr>
              <a:t>Many nations, specifically on the African continent, were under colonial domination until recent times.</a:t>
            </a:r>
          </a:p>
          <a:p>
            <a:pPr eaLnBrk="1" hangingPunct="1">
              <a:defRPr/>
            </a:pPr>
            <a:r>
              <a:rPr lang="en-US" dirty="0" smtClean="0">
                <a:latin typeface="Bell MT" pitchFamily="18" charset="0"/>
              </a:rPr>
              <a:t>This domination created an economic structure that was “export” heavy and “import” light.  This unequal balance of trade made nations dependent on the colonial power for manufactured products.  </a:t>
            </a:r>
          </a:p>
          <a:p>
            <a:pPr eaLnBrk="1" hangingPunct="1">
              <a:defRPr/>
            </a:pPr>
            <a:r>
              <a:rPr lang="en-US" dirty="0" smtClean="0">
                <a:latin typeface="Bell MT" pitchFamily="18" charset="0"/>
              </a:rPr>
              <a:t>In addition to hyper-dependency for manufactured goods, colonies often lacked infrastructure and internal leadership.</a:t>
            </a:r>
          </a:p>
          <a:p>
            <a:pPr eaLnBrk="1" hangingPunct="1">
              <a:buFont typeface="Wingdings" pitchFamily="2" charset="2"/>
              <a:buNone/>
              <a:defRPr/>
            </a:pPr>
            <a:endParaRPr lang="en-US" sz="2800" dirty="0" smtClean="0">
              <a:latin typeface="Bell MT" pitchFamily="18"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8" name="Rectangle 6"/>
          <p:cNvSpPr>
            <a:spLocks noGrp="1" noChangeArrowheads="1"/>
          </p:cNvSpPr>
          <p:nvPr>
            <p:ph type="title"/>
          </p:nvPr>
        </p:nvSpPr>
        <p:spPr/>
        <p:txBody>
          <a:bodyPr/>
          <a:lstStyle/>
          <a:p>
            <a:pPr eaLnBrk="1" hangingPunct="1">
              <a:defRPr/>
            </a:pPr>
            <a:endParaRPr lang="en-US" smtClean="0"/>
          </a:p>
        </p:txBody>
      </p:sp>
      <p:pic>
        <p:nvPicPr>
          <p:cNvPr id="16387" name="Picture 5" descr="Map showing European territorial claims on the African continent in 1914">
            <a:hlinkClick r:id="rId2" tooltip="Map showing European territorial claims on the African continent in 1914"/>
          </p:cNvPr>
          <p:cNvPicPr>
            <a:picLocks noGrp="1" noChangeAspect="1" noChangeArrowheads="1"/>
          </p:cNvPicPr>
          <p:nvPr>
            <p:ph idx="1"/>
          </p:nvPr>
        </p:nvPicPr>
        <p:blipFill>
          <a:blip r:embed="rId3" cstate="print"/>
          <a:srcRect/>
          <a:stretch>
            <a:fillRect/>
          </a:stretch>
        </p:blipFill>
        <p:spPr>
          <a:xfrm>
            <a:off x="0" y="0"/>
            <a:ext cx="9144000" cy="6858000"/>
          </a:xfr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smtClean="0">
                <a:latin typeface="Snap ITC" pitchFamily="82" charset="0"/>
              </a:rPr>
              <a:t>Political Instability</a:t>
            </a:r>
            <a:r>
              <a:rPr lang="en-US" smtClean="0"/>
              <a:t/>
            </a:r>
            <a:br>
              <a:rPr lang="en-US" smtClean="0"/>
            </a:br>
            <a:r>
              <a:rPr lang="en-US" sz="800" smtClean="0">
                <a:hlinkClick r:id="" action="ppaction://noaction"/>
              </a:rPr>
              <a:t>&gt;</a:t>
            </a:r>
            <a:endParaRPr lang="en-US" sz="800" smtClean="0"/>
          </a:p>
        </p:txBody>
      </p:sp>
      <p:sp>
        <p:nvSpPr>
          <p:cNvPr id="19459" name="Rectangle 3"/>
          <p:cNvSpPr>
            <a:spLocks noGrp="1" noChangeArrowheads="1"/>
          </p:cNvSpPr>
          <p:nvPr>
            <p:ph type="body" idx="1"/>
          </p:nvPr>
        </p:nvSpPr>
        <p:spPr>
          <a:gradFill rotWithShape="0">
            <a:gsLst>
              <a:gs pos="0">
                <a:schemeClr val="bg1"/>
              </a:gs>
              <a:gs pos="100000">
                <a:schemeClr val="tx2"/>
              </a:gs>
            </a:gsLst>
            <a:lin ang="18900000" scaled="1"/>
          </a:gradFill>
        </p:spPr>
        <p:txBody>
          <a:bodyPr/>
          <a:lstStyle/>
          <a:p>
            <a:pPr eaLnBrk="1" hangingPunct="1">
              <a:lnSpc>
                <a:spcPct val="90000"/>
              </a:lnSpc>
              <a:buFont typeface="Wingdings" pitchFamily="2" charset="2"/>
              <a:buNone/>
              <a:defRPr/>
            </a:pPr>
            <a:r>
              <a:rPr lang="en-US" sz="4400" smtClean="0">
                <a:solidFill>
                  <a:schemeClr val="bg1"/>
                </a:solidFill>
                <a:latin typeface="Rockwell" pitchFamily="18" charset="0"/>
              </a:rPr>
              <a:t>Political instability plagues less developed nations with </a:t>
            </a:r>
            <a:r>
              <a:rPr lang="en-US" sz="4400" b="1" u="sng" smtClean="0">
                <a:solidFill>
                  <a:schemeClr val="bg1"/>
                </a:solidFill>
                <a:latin typeface="Rockwell" pitchFamily="18" charset="0"/>
                <a:cs typeface="Times New Roman" pitchFamily="18" charset="0"/>
              </a:rPr>
              <a:t>civil wars</a:t>
            </a:r>
            <a:r>
              <a:rPr lang="en-US" sz="4400" smtClean="0">
                <a:solidFill>
                  <a:schemeClr val="bg1"/>
                </a:solidFill>
                <a:latin typeface="Rockwell" pitchFamily="18" charset="0"/>
                <a:cs typeface="Times New Roman" pitchFamily="18" charset="0"/>
              </a:rPr>
              <a:t> and </a:t>
            </a:r>
            <a:r>
              <a:rPr lang="en-US" sz="4400" b="1" u="sng" smtClean="0">
                <a:solidFill>
                  <a:schemeClr val="bg1"/>
                </a:solidFill>
                <a:latin typeface="Rockwell" pitchFamily="18" charset="0"/>
                <a:cs typeface="Times New Roman" pitchFamily="18" charset="0"/>
              </a:rPr>
              <a:t>social unrest</a:t>
            </a:r>
            <a:r>
              <a:rPr lang="en-US" sz="4400" smtClean="0">
                <a:solidFill>
                  <a:schemeClr val="bg1"/>
                </a:solidFill>
                <a:latin typeface="Rockwell" pitchFamily="18" charset="0"/>
                <a:cs typeface="Times New Roman" pitchFamily="18" charset="0"/>
              </a:rPr>
              <a:t> acting to prevent the necessary social stability required for sustained development.</a:t>
            </a:r>
            <a:r>
              <a:rPr lang="en-US" sz="4400" smtClean="0">
                <a:latin typeface="Rockwell" pitchFamily="18" charset="0"/>
              </a:rPr>
              <a:t> </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pPr eaLnBrk="1" hangingPunct="1">
              <a:defRPr/>
            </a:pPr>
            <a:r>
              <a:rPr lang="en-US" sz="6600" smtClean="0">
                <a:latin typeface="Snap ITC" pitchFamily="82" charset="0"/>
              </a:rPr>
              <a:t>Corruption</a:t>
            </a:r>
            <a:br>
              <a:rPr lang="en-US" sz="6600" smtClean="0">
                <a:latin typeface="Snap ITC" pitchFamily="82" charset="0"/>
              </a:rPr>
            </a:br>
            <a:r>
              <a:rPr lang="en-US" sz="800" smtClean="0">
                <a:hlinkClick r:id="" action="ppaction://noaction"/>
              </a:rPr>
              <a:t>&gt;</a:t>
            </a:r>
            <a:endParaRPr lang="en-US" sz="800" smtClean="0"/>
          </a:p>
        </p:txBody>
      </p:sp>
      <p:sp>
        <p:nvSpPr>
          <p:cNvPr id="16387" name="Rectangle 3"/>
          <p:cNvSpPr>
            <a:spLocks noGrp="1" noChangeArrowheads="1"/>
          </p:cNvSpPr>
          <p:nvPr>
            <p:ph type="body" idx="1"/>
          </p:nvPr>
        </p:nvSpPr>
        <p:spPr>
          <a:xfrm>
            <a:off x="1447800" y="4114800"/>
            <a:ext cx="7239000" cy="2286000"/>
          </a:xfrm>
          <a:solidFill>
            <a:schemeClr val="tx2">
              <a:lumMod val="75000"/>
            </a:schemeClr>
          </a:solidFill>
        </p:spPr>
        <p:style>
          <a:lnRef idx="1">
            <a:schemeClr val="dk1"/>
          </a:lnRef>
          <a:fillRef idx="2">
            <a:schemeClr val="dk1"/>
          </a:fillRef>
          <a:effectRef idx="1">
            <a:schemeClr val="dk1"/>
          </a:effectRef>
          <a:fontRef idx="minor">
            <a:schemeClr val="dk1"/>
          </a:fontRef>
        </p:style>
        <p:txBody>
          <a:bodyPr>
            <a:normAutofit fontScale="92500"/>
          </a:bodyPr>
          <a:lstStyle/>
          <a:p>
            <a:pPr eaLnBrk="1" hangingPunct="1">
              <a:lnSpc>
                <a:spcPct val="80000"/>
              </a:lnSpc>
              <a:buFont typeface="Wingdings" pitchFamily="2" charset="2"/>
              <a:buNone/>
              <a:defRPr/>
            </a:pPr>
            <a:endParaRPr lang="en-US" sz="2400" dirty="0" smtClean="0">
              <a:solidFill>
                <a:schemeClr val="bg1"/>
              </a:solidFill>
              <a:latin typeface="Baskerville Old Face" pitchFamily="18" charset="0"/>
            </a:endParaRPr>
          </a:p>
          <a:p>
            <a:pPr eaLnBrk="1" hangingPunct="1">
              <a:lnSpc>
                <a:spcPct val="80000"/>
              </a:lnSpc>
              <a:buFont typeface="Wingdings" pitchFamily="2" charset="2"/>
              <a:buNone/>
              <a:defRPr/>
            </a:pPr>
            <a:r>
              <a:rPr lang="en-US" sz="2400" dirty="0" smtClean="0">
                <a:solidFill>
                  <a:schemeClr val="bg1"/>
                </a:solidFill>
                <a:latin typeface="Baskerville Old Face" pitchFamily="18" charset="0"/>
              </a:rPr>
              <a:t>“Corruption is a major cause of poverty as well as a barrier to overcoming it.  The two scourges feed off each other, locking their populations in a cycle of misery. Corruption must be vigorously addressed if aid is to make a real difference in freeing people from poverty.” 										~ Peter Eigen </a:t>
            </a:r>
            <a:br>
              <a:rPr lang="en-US" sz="2400" dirty="0" smtClean="0">
                <a:solidFill>
                  <a:schemeClr val="bg1"/>
                </a:solidFill>
                <a:latin typeface="Baskerville Old Face" pitchFamily="18" charset="0"/>
              </a:rPr>
            </a:br>
            <a:endParaRPr lang="en-US" sz="2400" dirty="0" smtClean="0">
              <a:solidFill>
                <a:schemeClr val="bg1"/>
              </a:solidFill>
              <a:latin typeface="Baskerville Old Face" pitchFamily="18" charset="0"/>
            </a:endParaRPr>
          </a:p>
        </p:txBody>
      </p:sp>
      <p:sp>
        <p:nvSpPr>
          <p:cNvPr id="5" name="TextBox 4"/>
          <p:cNvSpPr txBox="1"/>
          <p:nvPr/>
        </p:nvSpPr>
        <p:spPr>
          <a:xfrm>
            <a:off x="762000" y="1981200"/>
            <a:ext cx="7696200" cy="1077218"/>
          </a:xfrm>
          <a:prstGeom prst="rect">
            <a:avLst/>
          </a:prstGeom>
          <a:noFill/>
        </p:spPr>
        <p:txBody>
          <a:bodyPr wrap="square" rtlCol="0">
            <a:spAutoFit/>
          </a:bodyPr>
          <a:lstStyle/>
          <a:p>
            <a:r>
              <a:rPr lang="en-US" sz="3200" dirty="0" smtClean="0"/>
              <a:t>Corruption limits the amount of access that the people  have to their resources.</a:t>
            </a:r>
            <a:endParaRPr lang="en-US" sz="3200"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6" descr="Image:WTOmap currentmember2008.png">
            <a:hlinkClick r:id="rId2"/>
          </p:cNvPr>
          <p:cNvPicPr>
            <a:picLocks noChangeAspect="1" noChangeArrowheads="1"/>
          </p:cNvPicPr>
          <p:nvPr/>
        </p:nvPicPr>
        <p:blipFill>
          <a:blip r:embed="rId3" cstate="print"/>
          <a:srcRect/>
          <a:stretch>
            <a:fillRect/>
          </a:stretch>
        </p:blipFill>
        <p:spPr bwMode="auto">
          <a:xfrm>
            <a:off x="-76200" y="0"/>
            <a:ext cx="9448800" cy="6934200"/>
          </a:xfrm>
          <a:prstGeom prst="rect">
            <a:avLst/>
          </a:prstGeom>
          <a:noFill/>
          <a:ln w="9525">
            <a:noFill/>
            <a:miter lim="800000"/>
            <a:headEnd/>
            <a:tailEnd/>
          </a:ln>
        </p:spPr>
      </p:pic>
      <p:sp>
        <p:nvSpPr>
          <p:cNvPr id="25602" name="Rectangle 2"/>
          <p:cNvSpPr>
            <a:spLocks noGrp="1" noChangeArrowheads="1"/>
          </p:cNvSpPr>
          <p:nvPr>
            <p:ph type="title"/>
          </p:nvPr>
        </p:nvSpPr>
        <p:spPr>
          <a:xfrm>
            <a:off x="152400" y="0"/>
            <a:ext cx="9144000" cy="1143000"/>
          </a:xfrm>
          <a:solidFill>
            <a:schemeClr val="accent1">
              <a:lumMod val="40000"/>
              <a:lumOff val="60000"/>
              <a:alpha val="62000"/>
            </a:schemeClr>
          </a:solidFill>
        </p:spPr>
        <p:txBody>
          <a:bodyPr/>
          <a:lstStyle/>
          <a:p>
            <a:pPr algn="ctr" eaLnBrk="1" hangingPunct="1">
              <a:defRPr/>
            </a:pPr>
            <a:r>
              <a:rPr lang="en-US" sz="4800" dirty="0" smtClean="0">
                <a:solidFill>
                  <a:schemeClr val="bg1">
                    <a:lumMod val="85000"/>
                    <a:lumOff val="15000"/>
                  </a:schemeClr>
                </a:solidFill>
                <a:latin typeface="Bradley Hand ITC" pitchFamily="66" charset="0"/>
              </a:rPr>
              <a:t>The Debt Issue</a:t>
            </a:r>
          </a:p>
        </p:txBody>
      </p:sp>
      <p:sp>
        <p:nvSpPr>
          <p:cNvPr id="25603" name="Rectangle 3"/>
          <p:cNvSpPr>
            <a:spLocks noGrp="1" noChangeArrowheads="1"/>
          </p:cNvSpPr>
          <p:nvPr>
            <p:ph type="body" idx="1"/>
          </p:nvPr>
        </p:nvSpPr>
        <p:spPr>
          <a:xfrm>
            <a:off x="304800" y="1524000"/>
            <a:ext cx="8382000" cy="4572000"/>
          </a:xfrm>
          <a:solidFill>
            <a:schemeClr val="accent1">
              <a:lumMod val="75000"/>
              <a:alpha val="39000"/>
            </a:schemeClr>
          </a:solidFill>
        </p:spPr>
        <p:txBody>
          <a:bodyPr/>
          <a:lstStyle/>
          <a:p>
            <a:pPr algn="ctr" eaLnBrk="1" hangingPunct="1">
              <a:buFont typeface="Wingdings" pitchFamily="2" charset="2"/>
              <a:buNone/>
              <a:defRPr/>
            </a:pPr>
            <a:r>
              <a:rPr lang="en-US" sz="4400" smtClean="0">
                <a:latin typeface="Script MT Bold" pitchFamily="66" charset="0"/>
              </a:rPr>
              <a:t>World Bank</a:t>
            </a:r>
          </a:p>
          <a:p>
            <a:pPr algn="ctr" eaLnBrk="1" hangingPunct="1">
              <a:buFont typeface="Wingdings" pitchFamily="2" charset="2"/>
              <a:buNone/>
              <a:defRPr/>
            </a:pPr>
            <a:endParaRPr lang="en-US" sz="4400" smtClean="0">
              <a:latin typeface="Script MT Bold" pitchFamily="66" charset="0"/>
            </a:endParaRPr>
          </a:p>
          <a:p>
            <a:pPr algn="ctr" eaLnBrk="1" hangingPunct="1">
              <a:buFont typeface="Wingdings" pitchFamily="2" charset="2"/>
              <a:buNone/>
              <a:defRPr/>
            </a:pPr>
            <a:r>
              <a:rPr lang="en-US" sz="4400" smtClean="0">
                <a:latin typeface="Script MT Bold" pitchFamily="66" charset="0"/>
              </a:rPr>
              <a:t>International Monetary Fund</a:t>
            </a:r>
          </a:p>
          <a:p>
            <a:pPr algn="ctr" eaLnBrk="1" hangingPunct="1">
              <a:buFont typeface="Wingdings" pitchFamily="2" charset="2"/>
              <a:buNone/>
              <a:defRPr/>
            </a:pPr>
            <a:endParaRPr lang="en-US" sz="4400" smtClean="0">
              <a:latin typeface="Script MT Bold" pitchFamily="66" charset="0"/>
            </a:endParaRPr>
          </a:p>
          <a:p>
            <a:pPr algn="ctr" eaLnBrk="1" hangingPunct="1">
              <a:buFont typeface="Wingdings" pitchFamily="2" charset="2"/>
              <a:buNone/>
              <a:defRPr/>
            </a:pPr>
            <a:r>
              <a:rPr lang="en-US" sz="4400" smtClean="0">
                <a:latin typeface="Script MT Bold" pitchFamily="66" charset="0"/>
              </a:rPr>
              <a:t>World Trade Organization</a:t>
            </a:r>
          </a:p>
          <a:p>
            <a:pPr algn="ctr" eaLnBrk="1" hangingPunct="1">
              <a:buFont typeface="Wingdings" pitchFamily="2" charset="2"/>
              <a:buNone/>
              <a:defRPr/>
            </a:pPr>
            <a:endParaRPr lang="en-US"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Bank</a:t>
            </a:r>
            <a:endParaRPr lang="en-US" dirty="0"/>
          </a:p>
        </p:txBody>
      </p:sp>
      <p:sp>
        <p:nvSpPr>
          <p:cNvPr id="3" name="Content Placeholder 2"/>
          <p:cNvSpPr>
            <a:spLocks noGrp="1"/>
          </p:cNvSpPr>
          <p:nvPr>
            <p:ph idx="1"/>
          </p:nvPr>
        </p:nvSpPr>
        <p:spPr>
          <a:xfrm>
            <a:off x="457200" y="1646236"/>
            <a:ext cx="8229600" cy="5211763"/>
          </a:xfrm>
        </p:spPr>
        <p:txBody>
          <a:bodyPr>
            <a:normAutofit/>
          </a:bodyPr>
          <a:lstStyle/>
          <a:p>
            <a:r>
              <a:rPr lang="en-US" sz="3600" dirty="0" smtClean="0">
                <a:latin typeface="Arial" pitchFamily="34" charset="0"/>
                <a:cs typeface="Arial" pitchFamily="34" charset="0"/>
              </a:rPr>
              <a:t>1944; headquartered in Washington, D.C. </a:t>
            </a:r>
          </a:p>
          <a:p>
            <a:r>
              <a:rPr lang="en-US" sz="3600" dirty="0" smtClean="0">
                <a:latin typeface="Arial" pitchFamily="34" charset="0"/>
                <a:cs typeface="Arial" pitchFamily="34" charset="0"/>
              </a:rPr>
              <a:t>186 countries</a:t>
            </a:r>
          </a:p>
          <a:p>
            <a:r>
              <a:rPr lang="en-US" sz="3600" dirty="0" smtClean="0">
                <a:latin typeface="Arial" pitchFamily="34" charset="0"/>
                <a:cs typeface="Arial" pitchFamily="34" charset="0"/>
              </a:rPr>
              <a:t>They provide low-interest loans, interest-free credits and grants to developing countries.</a:t>
            </a:r>
          </a:p>
          <a:p>
            <a:endParaRPr lang="en-US" sz="8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609600" y="1371600"/>
            <a:ext cx="7772400" cy="1143000"/>
          </a:xfrm>
          <a:ln w="9525">
            <a:headEnd/>
            <a:tailEnd/>
          </a:ln>
        </p:spPr>
        <p:txBody>
          <a:bodyPr/>
          <a:lstStyle/>
          <a:p>
            <a:pPr eaLnBrk="1" hangingPunct="1"/>
            <a:r>
              <a:rPr lang="en-US" smtClean="0"/>
              <a:t>Globalization</a:t>
            </a:r>
          </a:p>
        </p:txBody>
      </p:sp>
      <p:sp>
        <p:nvSpPr>
          <p:cNvPr id="10243" name="Rectangle 3"/>
          <p:cNvSpPr>
            <a:spLocks noGrp="1" noChangeArrowheads="1"/>
          </p:cNvSpPr>
          <p:nvPr>
            <p:ph type="subTitle" idx="1"/>
          </p:nvPr>
        </p:nvSpPr>
        <p:spPr>
          <a:xfrm>
            <a:off x="381000" y="2819400"/>
            <a:ext cx="8305800" cy="2667000"/>
          </a:xfrm>
          <a:ln w="9525">
            <a:headEnd/>
            <a:tailEnd/>
          </a:ln>
        </p:spPr>
        <p:txBody>
          <a:bodyPr>
            <a:normAutofit/>
          </a:bodyPr>
          <a:lstStyle/>
          <a:p>
            <a:pPr eaLnBrk="1" hangingPunct="1"/>
            <a:r>
              <a:rPr lang="en-US" sz="4000" dirty="0" smtClean="0">
                <a:latin typeface="Arno Pro Display" pitchFamily="18" charset="0"/>
                <a:cs typeface="Arial" charset="0"/>
              </a:rPr>
              <a:t>A modern term used to describe the changes in societies and the world economy that result from dramatically increased international trade and cultural exchange.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Monetary Fund</a:t>
            </a:r>
            <a:endParaRPr lang="en-US" dirty="0"/>
          </a:p>
        </p:txBody>
      </p:sp>
      <p:sp>
        <p:nvSpPr>
          <p:cNvPr id="3" name="Content Placeholder 2"/>
          <p:cNvSpPr>
            <a:spLocks noGrp="1"/>
          </p:cNvSpPr>
          <p:nvPr>
            <p:ph idx="1"/>
          </p:nvPr>
        </p:nvSpPr>
        <p:spPr/>
        <p:txBody>
          <a:bodyPr>
            <a:normAutofit/>
          </a:bodyPr>
          <a:lstStyle/>
          <a:p>
            <a:r>
              <a:rPr lang="en-US" dirty="0" smtClean="0"/>
              <a:t>1944; </a:t>
            </a:r>
            <a:r>
              <a:rPr lang="en-US" dirty="0" err="1" smtClean="0"/>
              <a:t>Bretton</a:t>
            </a:r>
            <a:r>
              <a:rPr lang="en-US" dirty="0" smtClean="0"/>
              <a:t> Woods Conference</a:t>
            </a:r>
          </a:p>
          <a:p>
            <a:r>
              <a:rPr lang="en-US" dirty="0" smtClean="0"/>
              <a:t>186 countries</a:t>
            </a:r>
          </a:p>
          <a:p>
            <a:r>
              <a:rPr lang="en-US" dirty="0" smtClean="0"/>
              <a:t>Creates structural adjustment programs (SAP) in less developed nations across the globe.</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Trade Organization </a:t>
            </a:r>
            <a:endParaRPr lang="en-US" dirty="0"/>
          </a:p>
        </p:txBody>
      </p:sp>
      <p:sp>
        <p:nvSpPr>
          <p:cNvPr id="3" name="Content Placeholder 2"/>
          <p:cNvSpPr>
            <a:spLocks noGrp="1"/>
          </p:cNvSpPr>
          <p:nvPr>
            <p:ph idx="1"/>
          </p:nvPr>
        </p:nvSpPr>
        <p:spPr>
          <a:xfrm>
            <a:off x="457200" y="1646237"/>
            <a:ext cx="8305800" cy="4526280"/>
          </a:xfrm>
        </p:spPr>
        <p:txBody>
          <a:bodyPr>
            <a:normAutofit/>
          </a:bodyPr>
          <a:lstStyle/>
          <a:p>
            <a:r>
              <a:rPr lang="en-US" dirty="0" smtClean="0"/>
              <a:t>January 1, 1995; headquartered in Switzerland</a:t>
            </a:r>
          </a:p>
          <a:p>
            <a:r>
              <a:rPr lang="en-US" dirty="0" smtClean="0"/>
              <a:t>153 countries</a:t>
            </a:r>
          </a:p>
          <a:p>
            <a:r>
              <a:rPr lang="en-US" dirty="0" smtClean="0"/>
              <a:t>The only global international organization dealing with the rules of trade between nations.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Why do nations trade?</a:t>
            </a:r>
          </a:p>
        </p:txBody>
      </p:sp>
      <p:sp>
        <p:nvSpPr>
          <p:cNvPr id="5123" name="Rectangle 3"/>
          <p:cNvSpPr>
            <a:spLocks noGrp="1" noChangeArrowheads="1"/>
          </p:cNvSpPr>
          <p:nvPr>
            <p:ph idx="1"/>
          </p:nvPr>
        </p:nvSpPr>
        <p:spPr/>
        <p:txBody>
          <a:bodyPr>
            <a:normAutofit fontScale="77500" lnSpcReduction="20000"/>
          </a:bodyPr>
          <a:lstStyle/>
          <a:p>
            <a:pPr>
              <a:buNone/>
            </a:pPr>
            <a:r>
              <a:rPr lang="en-US" dirty="0" smtClean="0"/>
              <a:t>“Countries engage in international trade for two basic reasons, each of which contributes to their gain from trade. First, countries trade because they are different from each other. Nations, like individuals, can benefit from their differences by reaching an arrangement in which each does the things it does relatively well. Second, countries trade to achieve economies of scale in production. That is, if each country produces only a limited range of goods, it can produce each of these goods at a larger scale and hence more efficiently than if it tried to produce everything. In the real world, patterns of international trade reflect the interaction of both these motives.”</a:t>
            </a:r>
          </a:p>
          <a:p>
            <a:pPr>
              <a:buNone/>
            </a:pPr>
            <a:r>
              <a:rPr lang="en-US" dirty="0" smtClean="0"/>
              <a:t>		~Paul </a:t>
            </a:r>
            <a:r>
              <a:rPr lang="en-US" dirty="0" err="1" smtClean="0"/>
              <a:t>Krugman</a:t>
            </a:r>
            <a:r>
              <a:rPr lang="en-US" dirty="0" smtClean="0"/>
              <a:t>, International Economics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smtClean="0"/>
              <a:t>Fostering and Limiting Trade</a:t>
            </a:r>
            <a:endParaRPr lang="en-US" dirty="0"/>
          </a:p>
        </p:txBody>
      </p:sp>
      <p:sp>
        <p:nvSpPr>
          <p:cNvPr id="7171" name="Rectangle 3"/>
          <p:cNvSpPr>
            <a:spLocks noGrp="1" noChangeArrowheads="1"/>
          </p:cNvSpPr>
          <p:nvPr>
            <p:ph idx="1"/>
          </p:nvPr>
        </p:nvSpPr>
        <p:spPr>
          <a:xfrm>
            <a:off x="304800" y="1524001"/>
            <a:ext cx="8534400" cy="5486399"/>
          </a:xfrm>
        </p:spPr>
        <p:txBody>
          <a:bodyPr>
            <a:normAutofit fontScale="70000" lnSpcReduction="20000"/>
          </a:bodyPr>
          <a:lstStyle/>
          <a:p>
            <a:pPr>
              <a:buNone/>
            </a:pPr>
            <a:r>
              <a:rPr lang="en-US" dirty="0" smtClean="0"/>
              <a:t>Fostering Trade</a:t>
            </a:r>
          </a:p>
          <a:p>
            <a:r>
              <a:rPr lang="en-US" dirty="0" smtClean="0"/>
              <a:t>World </a:t>
            </a:r>
            <a:r>
              <a:rPr lang="en-US" dirty="0" smtClean="0"/>
              <a:t>Trade Organization (1995)~ Its main function is to ensure that trade flows as smoothly, predictably and freely as possible.</a:t>
            </a:r>
          </a:p>
          <a:p>
            <a:r>
              <a:rPr lang="en-US" dirty="0" smtClean="0"/>
              <a:t>European Union (1951/1999)~ A regional economic agreement among 27 countries across the European continent. </a:t>
            </a:r>
          </a:p>
          <a:p>
            <a:r>
              <a:rPr lang="en-US" u="sng" dirty="0" smtClean="0"/>
              <a:t>NAFTA </a:t>
            </a:r>
            <a:r>
              <a:rPr lang="en-US" dirty="0" smtClean="0"/>
              <a:t>(1994)~ This agreement removed most barriers to trade and investment among the United States, Canada, and Mexico. </a:t>
            </a:r>
          </a:p>
          <a:p>
            <a:pPr>
              <a:buNone/>
            </a:pPr>
            <a:endParaRPr lang="en-US" dirty="0" smtClean="0"/>
          </a:p>
          <a:p>
            <a:pPr>
              <a:buNone/>
            </a:pPr>
            <a:r>
              <a:rPr lang="en-US" dirty="0" smtClean="0"/>
              <a:t>Limiting Trade</a:t>
            </a:r>
          </a:p>
          <a:p>
            <a:pPr marL="514350" indent="-514350">
              <a:buNone/>
            </a:pPr>
            <a:r>
              <a:rPr lang="en-US" dirty="0" smtClean="0"/>
              <a:t>Protectionism- </a:t>
            </a:r>
            <a:r>
              <a:rPr lang="en-US" dirty="0" smtClean="0"/>
              <a:t>The use of trade barriers to protect industries from foreign competition. </a:t>
            </a:r>
            <a:endParaRPr lang="en-US" dirty="0" smtClean="0"/>
          </a:p>
          <a:p>
            <a:pPr marL="514350" indent="-514350">
              <a:buNone/>
            </a:pPr>
            <a:r>
              <a:rPr lang="en-US" dirty="0" smtClean="0"/>
              <a:t>Types of Trade Barriers</a:t>
            </a:r>
          </a:p>
          <a:p>
            <a:pPr marL="514350" indent="-514350">
              <a:buFont typeface="+mj-lt"/>
              <a:buAutoNum type="arabicPeriod"/>
            </a:pPr>
            <a:r>
              <a:rPr lang="en-US" dirty="0" smtClean="0"/>
              <a:t>Import </a:t>
            </a:r>
            <a:r>
              <a:rPr lang="en-US" dirty="0" smtClean="0"/>
              <a:t>Quota </a:t>
            </a:r>
          </a:p>
          <a:p>
            <a:pPr marL="514350" indent="-514350">
              <a:buFont typeface="+mj-lt"/>
              <a:buAutoNum type="arabicPeriod"/>
            </a:pPr>
            <a:r>
              <a:rPr lang="en-US" dirty="0" smtClean="0"/>
              <a:t>Voluntary Export Restraint</a:t>
            </a:r>
          </a:p>
          <a:p>
            <a:pPr marL="514350" indent="-514350">
              <a:buFont typeface="+mj-lt"/>
              <a:buAutoNum type="arabicPeriod"/>
            </a:pPr>
            <a:r>
              <a:rPr lang="en-US" dirty="0" smtClean="0"/>
              <a:t>Tariff</a:t>
            </a:r>
          </a:p>
          <a:p>
            <a:pPr marL="514350" indent="-514350">
              <a:buFont typeface="+mj-lt"/>
              <a:buAutoNum type="arabicPeriod"/>
            </a:pPr>
            <a:r>
              <a:rPr lang="en-US" dirty="0" smtClean="0"/>
              <a:t>Informal Barriers</a:t>
            </a:r>
          </a:p>
          <a:p>
            <a:pPr>
              <a:buFontTx/>
              <a:buNone/>
            </a:pPr>
            <a:endParaRPr lang="en-US" dirty="0"/>
          </a:p>
        </p:txBody>
      </p:sp>
      <p:pic>
        <p:nvPicPr>
          <p:cNvPr id="12290" name="Picture 2" descr="http://z.about.com/d/politicalhumor/1/0/A/h/2/cuba-embargo.gif"/>
          <p:cNvPicPr>
            <a:picLocks noChangeAspect="1" noChangeArrowheads="1"/>
          </p:cNvPicPr>
          <p:nvPr/>
        </p:nvPicPr>
        <p:blipFill>
          <a:blip r:embed="rId3" cstate="print">
            <a:duotone>
              <a:prstClr val="black"/>
              <a:schemeClr val="accent5">
                <a:tint val="45000"/>
                <a:satMod val="400000"/>
              </a:schemeClr>
            </a:duotone>
          </a:blip>
          <a:srcRect/>
          <a:stretch>
            <a:fillRect/>
          </a:stretch>
        </p:blipFill>
        <p:spPr bwMode="auto">
          <a:xfrm>
            <a:off x="6553200" y="5008169"/>
            <a:ext cx="2590800" cy="184983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28600" y="381000"/>
            <a:ext cx="9448800" cy="1219200"/>
          </a:xfrm>
        </p:spPr>
        <p:txBody>
          <a:bodyPr>
            <a:noAutofit/>
          </a:bodyPr>
          <a:lstStyle/>
          <a:p>
            <a:pPr algn="l" eaLnBrk="1" hangingPunct="1">
              <a:defRPr/>
            </a:pPr>
            <a:r>
              <a:rPr lang="en-US" sz="4400" b="1" dirty="0" smtClean="0">
                <a:latin typeface="Adobe Garamond Pro Bold" pitchFamily="18" charset="0"/>
              </a:rPr>
              <a:t> </a:t>
            </a:r>
            <a:r>
              <a:rPr lang="en-US" sz="4400" b="1" dirty="0" smtClean="0">
                <a:latin typeface="Adobe Garamond Pro Bold" pitchFamily="18" charset="0"/>
              </a:rPr>
              <a:t>Levels of Development: Key Content  </a:t>
            </a:r>
            <a:r>
              <a:rPr lang="en-US" sz="2800" dirty="0" smtClean="0"/>
              <a:t/>
            </a:r>
            <a:br>
              <a:rPr lang="en-US" sz="2800" dirty="0" smtClean="0"/>
            </a:br>
            <a:endParaRPr lang="en-US" sz="2800" dirty="0" smtClean="0"/>
          </a:p>
        </p:txBody>
      </p:sp>
      <p:sp>
        <p:nvSpPr>
          <p:cNvPr id="11267" name="Rectangle 3"/>
          <p:cNvSpPr>
            <a:spLocks noGrp="1" noChangeArrowheads="1"/>
          </p:cNvSpPr>
          <p:nvPr>
            <p:ph type="body" sz="half" idx="1"/>
          </p:nvPr>
        </p:nvSpPr>
        <p:spPr>
          <a:xfrm>
            <a:off x="228600" y="1524000"/>
            <a:ext cx="4648200" cy="4876800"/>
          </a:xfrm>
          <a:solidFill>
            <a:schemeClr val="bg2">
              <a:alpha val="60001"/>
            </a:schemeClr>
          </a:solidFill>
          <a:ln>
            <a:solidFill>
              <a:schemeClr val="accent1"/>
            </a:solidFill>
          </a:ln>
        </p:spPr>
        <p:txBody>
          <a:bodyPr/>
          <a:lstStyle/>
          <a:p>
            <a:pPr eaLnBrk="1" hangingPunct="1">
              <a:defRPr/>
            </a:pPr>
            <a:r>
              <a:rPr lang="en-US" sz="2400" dirty="0" smtClean="0"/>
              <a:t>Development-  Process by which a nation improves the economic, political and social well being of its people.</a:t>
            </a:r>
          </a:p>
          <a:p>
            <a:pPr eaLnBrk="1" hangingPunct="1">
              <a:defRPr/>
            </a:pPr>
            <a:r>
              <a:rPr lang="en-US" sz="2400" dirty="0" smtClean="0"/>
              <a:t>Developed-High level of material well being (US)</a:t>
            </a:r>
          </a:p>
          <a:p>
            <a:pPr eaLnBrk="1" hangingPunct="1">
              <a:defRPr/>
            </a:pPr>
            <a:r>
              <a:rPr lang="en-US" sz="2400" dirty="0" smtClean="0"/>
              <a:t>Less Developed- Low level of material well being (Ethiopia)</a:t>
            </a:r>
          </a:p>
          <a:p>
            <a:pPr eaLnBrk="1" hangingPunct="1">
              <a:defRPr/>
            </a:pPr>
            <a:r>
              <a:rPr lang="en-US" sz="2400" dirty="0" smtClean="0"/>
              <a:t>Newly Industrializing- Better performing LDC’s (Mexico)</a:t>
            </a:r>
          </a:p>
        </p:txBody>
      </p:sp>
      <p:sp>
        <p:nvSpPr>
          <p:cNvPr id="11268" name="Rectangle 4"/>
          <p:cNvSpPr>
            <a:spLocks noGrp="1" noChangeArrowheads="1"/>
          </p:cNvSpPr>
          <p:nvPr>
            <p:ph type="body" sz="half" idx="2"/>
          </p:nvPr>
        </p:nvSpPr>
        <p:spPr>
          <a:xfrm>
            <a:off x="4953000" y="1752600"/>
            <a:ext cx="3886200" cy="4419600"/>
          </a:xfrm>
          <a:solidFill>
            <a:srgbClr val="FFCC99">
              <a:alpha val="70000"/>
            </a:srgbClr>
          </a:solidFill>
          <a:ln>
            <a:solidFill>
              <a:srgbClr val="FFFF00"/>
            </a:solidFill>
          </a:ln>
        </p:spPr>
        <p:txBody>
          <a:bodyPr/>
          <a:lstStyle/>
          <a:p>
            <a:pPr marL="533400" indent="-533400" eaLnBrk="1" hangingPunct="1">
              <a:buFont typeface="Wingdings" pitchFamily="2" charset="2"/>
              <a:buNone/>
              <a:defRPr/>
            </a:pPr>
            <a:r>
              <a:rPr lang="en-US" sz="2400" dirty="0" smtClean="0"/>
              <a:t>Indicators of Development</a:t>
            </a:r>
          </a:p>
          <a:p>
            <a:pPr marL="533400" indent="-533400" eaLnBrk="1" hangingPunct="1">
              <a:buFontTx/>
              <a:buAutoNum type="arabicPeriod"/>
              <a:defRPr/>
            </a:pPr>
            <a:r>
              <a:rPr lang="en-US" sz="2400" dirty="0" smtClean="0"/>
              <a:t>Per capita GDP</a:t>
            </a:r>
          </a:p>
          <a:p>
            <a:pPr marL="533400" indent="-533400" eaLnBrk="1" hangingPunct="1">
              <a:buFontTx/>
              <a:buAutoNum type="arabicPeriod"/>
              <a:defRPr/>
            </a:pPr>
            <a:r>
              <a:rPr lang="en-US" sz="2400" dirty="0" smtClean="0"/>
              <a:t>Energy Consumption</a:t>
            </a:r>
          </a:p>
          <a:p>
            <a:pPr marL="533400" indent="-533400" eaLnBrk="1" hangingPunct="1">
              <a:buFontTx/>
              <a:buAutoNum type="arabicPeriod"/>
              <a:defRPr/>
            </a:pPr>
            <a:r>
              <a:rPr lang="en-US" sz="2400" dirty="0" smtClean="0"/>
              <a:t>Labor Force</a:t>
            </a:r>
          </a:p>
          <a:p>
            <a:pPr marL="533400" indent="-533400" eaLnBrk="1" hangingPunct="1">
              <a:buFontTx/>
              <a:buAutoNum type="arabicPeriod"/>
              <a:defRPr/>
            </a:pPr>
            <a:r>
              <a:rPr lang="en-US" sz="2400" dirty="0" smtClean="0"/>
              <a:t>Literacy</a:t>
            </a:r>
          </a:p>
          <a:p>
            <a:pPr marL="533400" indent="-533400" eaLnBrk="1" hangingPunct="1">
              <a:buFontTx/>
              <a:buAutoNum type="arabicPeriod"/>
              <a:defRPr/>
            </a:pPr>
            <a:r>
              <a:rPr lang="en-US" sz="2400" dirty="0" smtClean="0"/>
              <a:t>Infant Mortality</a:t>
            </a:r>
          </a:p>
          <a:p>
            <a:pPr marL="533400" indent="-533400" eaLnBrk="1" hangingPunct="1">
              <a:buFontTx/>
              <a:buAutoNum type="arabicPeriod"/>
              <a:defRPr/>
            </a:pPr>
            <a:r>
              <a:rPr lang="en-US" sz="2400" dirty="0" smtClean="0"/>
              <a:t>Life Expectancy</a:t>
            </a:r>
          </a:p>
          <a:p>
            <a:pPr marL="533400" indent="-533400" eaLnBrk="1" hangingPunct="1">
              <a:buFontTx/>
              <a:buAutoNum type="arabicPeriod"/>
              <a:defRPr/>
            </a:pPr>
            <a:r>
              <a:rPr lang="en-US" sz="2400" dirty="0" smtClean="0"/>
              <a:t>Consumer Goods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box(in)">
                                      <p:cBhvr>
                                        <p:cTn id="7" dur="5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11267">
                                            <p:bg/>
                                          </p:spTgt>
                                        </p:tgtEl>
                                        <p:attrNameLst>
                                          <p:attrName>style.visibility</p:attrName>
                                        </p:attrNameLst>
                                      </p:cBhvr>
                                      <p:to>
                                        <p:strVal val="visible"/>
                                      </p:to>
                                    </p:set>
                                    <p:anim calcmode="lin" valueType="num">
                                      <p:cBhvr>
                                        <p:cTn id="12" dur="1000" fill="hold"/>
                                        <p:tgtEl>
                                          <p:spTgt spid="11267">
                                            <p:bg/>
                                          </p:spTgt>
                                        </p:tgtEl>
                                        <p:attrNameLst>
                                          <p:attrName>ppt_x</p:attrName>
                                        </p:attrNameLst>
                                      </p:cBhvr>
                                      <p:tavLst>
                                        <p:tav tm="0">
                                          <p:val>
                                            <p:strVal val="#ppt_x-.2"/>
                                          </p:val>
                                        </p:tav>
                                        <p:tav tm="100000">
                                          <p:val>
                                            <p:strVal val="#ppt_x"/>
                                          </p:val>
                                        </p:tav>
                                      </p:tavLst>
                                    </p:anim>
                                    <p:anim calcmode="lin" valueType="num">
                                      <p:cBhvr>
                                        <p:cTn id="13" dur="1000" fill="hold"/>
                                        <p:tgtEl>
                                          <p:spTgt spid="11267">
                                            <p:bg/>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1267">
                                            <p:bg/>
                                          </p:spTgt>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11267">
                                            <p:txEl>
                                              <p:pRg st="0" end="0"/>
                                            </p:txEl>
                                          </p:spTgt>
                                        </p:tgtEl>
                                        <p:attrNameLst>
                                          <p:attrName>style.visibility</p:attrName>
                                        </p:attrNameLst>
                                      </p:cBhvr>
                                      <p:to>
                                        <p:strVal val="visible"/>
                                      </p:to>
                                    </p:set>
                                    <p:anim calcmode="lin" valueType="num">
                                      <p:cBhvr>
                                        <p:cTn id="19" dur="1000" fill="hold"/>
                                        <p:tgtEl>
                                          <p:spTgt spid="11267">
                                            <p:txEl>
                                              <p:pRg st="0" end="0"/>
                                            </p:txEl>
                                          </p:spTgt>
                                        </p:tgtEl>
                                        <p:attrNameLst>
                                          <p:attrName>ppt_x</p:attrName>
                                        </p:attrNameLst>
                                      </p:cBhvr>
                                      <p:tavLst>
                                        <p:tav tm="0">
                                          <p:val>
                                            <p:strVal val="#ppt_x-.2"/>
                                          </p:val>
                                        </p:tav>
                                        <p:tav tm="100000">
                                          <p:val>
                                            <p:strVal val="#ppt_x"/>
                                          </p:val>
                                        </p:tav>
                                      </p:tavLst>
                                    </p:anim>
                                    <p:anim calcmode="lin" valueType="num">
                                      <p:cBhvr>
                                        <p:cTn id="20" dur="1000" fill="hold"/>
                                        <p:tgtEl>
                                          <p:spTgt spid="1126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11267">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11267">
                                            <p:txEl>
                                              <p:pRg st="1" end="1"/>
                                            </p:txEl>
                                          </p:spTgt>
                                        </p:tgtEl>
                                        <p:attrNameLst>
                                          <p:attrName>style.visibility</p:attrName>
                                        </p:attrNameLst>
                                      </p:cBhvr>
                                      <p:to>
                                        <p:strVal val="visible"/>
                                      </p:to>
                                    </p:set>
                                    <p:anim calcmode="lin" valueType="num">
                                      <p:cBhvr>
                                        <p:cTn id="26" dur="1000" fill="hold"/>
                                        <p:tgtEl>
                                          <p:spTgt spid="11267">
                                            <p:txEl>
                                              <p:pRg st="1" end="1"/>
                                            </p:txEl>
                                          </p:spTgt>
                                        </p:tgtEl>
                                        <p:attrNameLst>
                                          <p:attrName>ppt_x</p:attrName>
                                        </p:attrNameLst>
                                      </p:cBhvr>
                                      <p:tavLst>
                                        <p:tav tm="0">
                                          <p:val>
                                            <p:strVal val="#ppt_x-.2"/>
                                          </p:val>
                                        </p:tav>
                                        <p:tav tm="100000">
                                          <p:val>
                                            <p:strVal val="#ppt_x"/>
                                          </p:val>
                                        </p:tav>
                                      </p:tavLst>
                                    </p:anim>
                                    <p:anim calcmode="lin" valueType="num">
                                      <p:cBhvr>
                                        <p:cTn id="27" dur="1000" fill="hold"/>
                                        <p:tgtEl>
                                          <p:spTgt spid="1126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11267">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grpId="0" nodeType="clickEffect">
                                  <p:stCondLst>
                                    <p:cond delay="0"/>
                                  </p:stCondLst>
                                  <p:childTnLst>
                                    <p:set>
                                      <p:cBhvr>
                                        <p:cTn id="32" dur="1" fill="hold">
                                          <p:stCondLst>
                                            <p:cond delay="0"/>
                                          </p:stCondLst>
                                        </p:cTn>
                                        <p:tgtEl>
                                          <p:spTgt spid="11267">
                                            <p:txEl>
                                              <p:pRg st="2" end="2"/>
                                            </p:txEl>
                                          </p:spTgt>
                                        </p:tgtEl>
                                        <p:attrNameLst>
                                          <p:attrName>style.visibility</p:attrName>
                                        </p:attrNameLst>
                                      </p:cBhvr>
                                      <p:to>
                                        <p:strVal val="visible"/>
                                      </p:to>
                                    </p:set>
                                    <p:anim calcmode="lin" valueType="num">
                                      <p:cBhvr>
                                        <p:cTn id="33" dur="1000" fill="hold"/>
                                        <p:tgtEl>
                                          <p:spTgt spid="11267">
                                            <p:txEl>
                                              <p:pRg st="2" end="2"/>
                                            </p:txEl>
                                          </p:spTgt>
                                        </p:tgtEl>
                                        <p:attrNameLst>
                                          <p:attrName>ppt_x</p:attrName>
                                        </p:attrNameLst>
                                      </p:cBhvr>
                                      <p:tavLst>
                                        <p:tav tm="0">
                                          <p:val>
                                            <p:strVal val="#ppt_x-.2"/>
                                          </p:val>
                                        </p:tav>
                                        <p:tav tm="100000">
                                          <p:val>
                                            <p:strVal val="#ppt_x"/>
                                          </p:val>
                                        </p:tav>
                                      </p:tavLst>
                                    </p:anim>
                                    <p:anim calcmode="lin" valueType="num">
                                      <p:cBhvr>
                                        <p:cTn id="34" dur="1000" fill="hold"/>
                                        <p:tgtEl>
                                          <p:spTgt spid="1126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5" dur="1000"/>
                                        <p:tgtEl>
                                          <p:spTgt spid="11267">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9" presetClass="entr" presetSubtype="0" fill="hold" grpId="0" nodeType="clickEffect">
                                  <p:stCondLst>
                                    <p:cond delay="0"/>
                                  </p:stCondLst>
                                  <p:childTnLst>
                                    <p:set>
                                      <p:cBhvr>
                                        <p:cTn id="39" dur="1" fill="hold">
                                          <p:stCondLst>
                                            <p:cond delay="0"/>
                                          </p:stCondLst>
                                        </p:cTn>
                                        <p:tgtEl>
                                          <p:spTgt spid="11267">
                                            <p:txEl>
                                              <p:pRg st="3" end="3"/>
                                            </p:txEl>
                                          </p:spTgt>
                                        </p:tgtEl>
                                        <p:attrNameLst>
                                          <p:attrName>style.visibility</p:attrName>
                                        </p:attrNameLst>
                                      </p:cBhvr>
                                      <p:to>
                                        <p:strVal val="visible"/>
                                      </p:to>
                                    </p:set>
                                    <p:anim calcmode="lin" valueType="num">
                                      <p:cBhvr>
                                        <p:cTn id="40" dur="1000" fill="hold"/>
                                        <p:tgtEl>
                                          <p:spTgt spid="11267">
                                            <p:txEl>
                                              <p:pRg st="3" end="3"/>
                                            </p:txEl>
                                          </p:spTgt>
                                        </p:tgtEl>
                                        <p:attrNameLst>
                                          <p:attrName>ppt_x</p:attrName>
                                        </p:attrNameLst>
                                      </p:cBhvr>
                                      <p:tavLst>
                                        <p:tav tm="0">
                                          <p:val>
                                            <p:strVal val="#ppt_x-.2"/>
                                          </p:val>
                                        </p:tav>
                                        <p:tav tm="100000">
                                          <p:val>
                                            <p:strVal val="#ppt_x"/>
                                          </p:val>
                                        </p:tav>
                                      </p:tavLst>
                                    </p:anim>
                                    <p:anim calcmode="lin" valueType="num">
                                      <p:cBhvr>
                                        <p:cTn id="41" dur="1000" fill="hold"/>
                                        <p:tgtEl>
                                          <p:spTgt spid="1126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11267">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11268">
                                            <p:bg/>
                                          </p:spTgt>
                                        </p:tgtEl>
                                        <p:attrNameLst>
                                          <p:attrName>style.visibility</p:attrName>
                                        </p:attrNameLst>
                                      </p:cBhvr>
                                      <p:to>
                                        <p:strVal val="visible"/>
                                      </p:to>
                                    </p:set>
                                    <p:animEffect transition="in" filter="fade">
                                      <p:cBhvr>
                                        <p:cTn id="47" dur="1000"/>
                                        <p:tgtEl>
                                          <p:spTgt spid="11268">
                                            <p:bg/>
                                          </p:spTgt>
                                        </p:tgtEl>
                                      </p:cBhvr>
                                    </p:animEffect>
                                    <p:anim calcmode="lin" valueType="num">
                                      <p:cBhvr>
                                        <p:cTn id="48" dur="1000" fill="hold"/>
                                        <p:tgtEl>
                                          <p:spTgt spid="11268">
                                            <p:bg/>
                                          </p:spTgt>
                                        </p:tgtEl>
                                        <p:attrNameLst>
                                          <p:attrName>ppt_x</p:attrName>
                                        </p:attrNameLst>
                                      </p:cBhvr>
                                      <p:tavLst>
                                        <p:tav tm="0">
                                          <p:val>
                                            <p:strVal val="#ppt_x"/>
                                          </p:val>
                                        </p:tav>
                                        <p:tav tm="100000">
                                          <p:val>
                                            <p:strVal val="#ppt_x"/>
                                          </p:val>
                                        </p:tav>
                                      </p:tavLst>
                                    </p:anim>
                                    <p:anim calcmode="lin" valueType="num">
                                      <p:cBhvr>
                                        <p:cTn id="49" dur="1000" fill="hold"/>
                                        <p:tgtEl>
                                          <p:spTgt spid="11268">
                                            <p:bg/>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7" presetClass="entr" presetSubtype="0" fill="hold" grpId="0" nodeType="clickEffect">
                                  <p:stCondLst>
                                    <p:cond delay="0"/>
                                  </p:stCondLst>
                                  <p:childTnLst>
                                    <p:set>
                                      <p:cBhvr>
                                        <p:cTn id="53" dur="1" fill="hold">
                                          <p:stCondLst>
                                            <p:cond delay="0"/>
                                          </p:stCondLst>
                                        </p:cTn>
                                        <p:tgtEl>
                                          <p:spTgt spid="11268">
                                            <p:txEl>
                                              <p:pRg st="0" end="0"/>
                                            </p:txEl>
                                          </p:spTgt>
                                        </p:tgtEl>
                                        <p:attrNameLst>
                                          <p:attrName>style.visibility</p:attrName>
                                        </p:attrNameLst>
                                      </p:cBhvr>
                                      <p:to>
                                        <p:strVal val="visible"/>
                                      </p:to>
                                    </p:set>
                                    <p:animEffect transition="in" filter="fade">
                                      <p:cBhvr>
                                        <p:cTn id="54" dur="1000"/>
                                        <p:tgtEl>
                                          <p:spTgt spid="11268">
                                            <p:txEl>
                                              <p:pRg st="0" end="0"/>
                                            </p:txEl>
                                          </p:spTgt>
                                        </p:tgtEl>
                                      </p:cBhvr>
                                    </p:animEffect>
                                    <p:anim calcmode="lin" valueType="num">
                                      <p:cBhvr>
                                        <p:cTn id="55" dur="1000" fill="hold"/>
                                        <p:tgtEl>
                                          <p:spTgt spid="11268">
                                            <p:txEl>
                                              <p:pRg st="0" end="0"/>
                                            </p:txEl>
                                          </p:spTgt>
                                        </p:tgtEl>
                                        <p:attrNameLst>
                                          <p:attrName>ppt_x</p:attrName>
                                        </p:attrNameLst>
                                      </p:cBhvr>
                                      <p:tavLst>
                                        <p:tav tm="0">
                                          <p:val>
                                            <p:strVal val="#ppt_x"/>
                                          </p:val>
                                        </p:tav>
                                        <p:tav tm="100000">
                                          <p:val>
                                            <p:strVal val="#ppt_x"/>
                                          </p:val>
                                        </p:tav>
                                      </p:tavLst>
                                    </p:anim>
                                    <p:anim calcmode="lin" valueType="num">
                                      <p:cBhvr>
                                        <p:cTn id="56" dur="1000" fill="hold"/>
                                        <p:tgtEl>
                                          <p:spTgt spid="1126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7" presetClass="entr" presetSubtype="0" fill="hold" grpId="0" nodeType="clickEffect">
                                  <p:stCondLst>
                                    <p:cond delay="0"/>
                                  </p:stCondLst>
                                  <p:childTnLst>
                                    <p:set>
                                      <p:cBhvr>
                                        <p:cTn id="60" dur="1" fill="hold">
                                          <p:stCondLst>
                                            <p:cond delay="0"/>
                                          </p:stCondLst>
                                        </p:cTn>
                                        <p:tgtEl>
                                          <p:spTgt spid="11268">
                                            <p:txEl>
                                              <p:pRg st="1" end="1"/>
                                            </p:txEl>
                                          </p:spTgt>
                                        </p:tgtEl>
                                        <p:attrNameLst>
                                          <p:attrName>style.visibility</p:attrName>
                                        </p:attrNameLst>
                                      </p:cBhvr>
                                      <p:to>
                                        <p:strVal val="visible"/>
                                      </p:to>
                                    </p:set>
                                    <p:animEffect transition="in" filter="fade">
                                      <p:cBhvr>
                                        <p:cTn id="61" dur="1000"/>
                                        <p:tgtEl>
                                          <p:spTgt spid="11268">
                                            <p:txEl>
                                              <p:pRg st="1" end="1"/>
                                            </p:txEl>
                                          </p:spTgt>
                                        </p:tgtEl>
                                      </p:cBhvr>
                                    </p:animEffect>
                                    <p:anim calcmode="lin" valueType="num">
                                      <p:cBhvr>
                                        <p:cTn id="62" dur="1000" fill="hold"/>
                                        <p:tgtEl>
                                          <p:spTgt spid="11268">
                                            <p:txEl>
                                              <p:pRg st="1" end="1"/>
                                            </p:txEl>
                                          </p:spTgt>
                                        </p:tgtEl>
                                        <p:attrNameLst>
                                          <p:attrName>ppt_x</p:attrName>
                                        </p:attrNameLst>
                                      </p:cBhvr>
                                      <p:tavLst>
                                        <p:tav tm="0">
                                          <p:val>
                                            <p:strVal val="#ppt_x"/>
                                          </p:val>
                                        </p:tav>
                                        <p:tav tm="100000">
                                          <p:val>
                                            <p:strVal val="#ppt_x"/>
                                          </p:val>
                                        </p:tav>
                                      </p:tavLst>
                                    </p:anim>
                                    <p:anim calcmode="lin" valueType="num">
                                      <p:cBhvr>
                                        <p:cTn id="63" dur="1000" fill="hold"/>
                                        <p:tgtEl>
                                          <p:spTgt spid="1126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7" presetClass="entr" presetSubtype="0" fill="hold" grpId="0" nodeType="clickEffect">
                                  <p:stCondLst>
                                    <p:cond delay="0"/>
                                  </p:stCondLst>
                                  <p:childTnLst>
                                    <p:set>
                                      <p:cBhvr>
                                        <p:cTn id="67" dur="1" fill="hold">
                                          <p:stCondLst>
                                            <p:cond delay="0"/>
                                          </p:stCondLst>
                                        </p:cTn>
                                        <p:tgtEl>
                                          <p:spTgt spid="11268">
                                            <p:txEl>
                                              <p:pRg st="2" end="2"/>
                                            </p:txEl>
                                          </p:spTgt>
                                        </p:tgtEl>
                                        <p:attrNameLst>
                                          <p:attrName>style.visibility</p:attrName>
                                        </p:attrNameLst>
                                      </p:cBhvr>
                                      <p:to>
                                        <p:strVal val="visible"/>
                                      </p:to>
                                    </p:set>
                                    <p:animEffect transition="in" filter="fade">
                                      <p:cBhvr>
                                        <p:cTn id="68" dur="1000"/>
                                        <p:tgtEl>
                                          <p:spTgt spid="11268">
                                            <p:txEl>
                                              <p:pRg st="2" end="2"/>
                                            </p:txEl>
                                          </p:spTgt>
                                        </p:tgtEl>
                                      </p:cBhvr>
                                    </p:animEffect>
                                    <p:anim calcmode="lin" valueType="num">
                                      <p:cBhvr>
                                        <p:cTn id="69" dur="1000" fill="hold"/>
                                        <p:tgtEl>
                                          <p:spTgt spid="11268">
                                            <p:txEl>
                                              <p:pRg st="2" end="2"/>
                                            </p:txEl>
                                          </p:spTgt>
                                        </p:tgtEl>
                                        <p:attrNameLst>
                                          <p:attrName>ppt_x</p:attrName>
                                        </p:attrNameLst>
                                      </p:cBhvr>
                                      <p:tavLst>
                                        <p:tav tm="0">
                                          <p:val>
                                            <p:strVal val="#ppt_x"/>
                                          </p:val>
                                        </p:tav>
                                        <p:tav tm="100000">
                                          <p:val>
                                            <p:strVal val="#ppt_x"/>
                                          </p:val>
                                        </p:tav>
                                      </p:tavLst>
                                    </p:anim>
                                    <p:anim calcmode="lin" valueType="num">
                                      <p:cBhvr>
                                        <p:cTn id="70" dur="1000" fill="hold"/>
                                        <p:tgtEl>
                                          <p:spTgt spid="1126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7" presetClass="entr" presetSubtype="0" fill="hold" grpId="0" nodeType="clickEffect">
                                  <p:stCondLst>
                                    <p:cond delay="0"/>
                                  </p:stCondLst>
                                  <p:childTnLst>
                                    <p:set>
                                      <p:cBhvr>
                                        <p:cTn id="74" dur="1" fill="hold">
                                          <p:stCondLst>
                                            <p:cond delay="0"/>
                                          </p:stCondLst>
                                        </p:cTn>
                                        <p:tgtEl>
                                          <p:spTgt spid="11268">
                                            <p:txEl>
                                              <p:pRg st="3" end="3"/>
                                            </p:txEl>
                                          </p:spTgt>
                                        </p:tgtEl>
                                        <p:attrNameLst>
                                          <p:attrName>style.visibility</p:attrName>
                                        </p:attrNameLst>
                                      </p:cBhvr>
                                      <p:to>
                                        <p:strVal val="visible"/>
                                      </p:to>
                                    </p:set>
                                    <p:animEffect transition="in" filter="fade">
                                      <p:cBhvr>
                                        <p:cTn id="75" dur="1000"/>
                                        <p:tgtEl>
                                          <p:spTgt spid="11268">
                                            <p:txEl>
                                              <p:pRg st="3" end="3"/>
                                            </p:txEl>
                                          </p:spTgt>
                                        </p:tgtEl>
                                      </p:cBhvr>
                                    </p:animEffect>
                                    <p:anim calcmode="lin" valueType="num">
                                      <p:cBhvr>
                                        <p:cTn id="76" dur="1000" fill="hold"/>
                                        <p:tgtEl>
                                          <p:spTgt spid="11268">
                                            <p:txEl>
                                              <p:pRg st="3" end="3"/>
                                            </p:txEl>
                                          </p:spTgt>
                                        </p:tgtEl>
                                        <p:attrNameLst>
                                          <p:attrName>ppt_x</p:attrName>
                                        </p:attrNameLst>
                                      </p:cBhvr>
                                      <p:tavLst>
                                        <p:tav tm="0">
                                          <p:val>
                                            <p:strVal val="#ppt_x"/>
                                          </p:val>
                                        </p:tav>
                                        <p:tav tm="100000">
                                          <p:val>
                                            <p:strVal val="#ppt_x"/>
                                          </p:val>
                                        </p:tav>
                                      </p:tavLst>
                                    </p:anim>
                                    <p:anim calcmode="lin" valueType="num">
                                      <p:cBhvr>
                                        <p:cTn id="77" dur="1000" fill="hold"/>
                                        <p:tgtEl>
                                          <p:spTgt spid="1126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7" presetClass="entr" presetSubtype="0" fill="hold" grpId="0" nodeType="clickEffect">
                                  <p:stCondLst>
                                    <p:cond delay="0"/>
                                  </p:stCondLst>
                                  <p:childTnLst>
                                    <p:set>
                                      <p:cBhvr>
                                        <p:cTn id="81" dur="1" fill="hold">
                                          <p:stCondLst>
                                            <p:cond delay="0"/>
                                          </p:stCondLst>
                                        </p:cTn>
                                        <p:tgtEl>
                                          <p:spTgt spid="11268">
                                            <p:txEl>
                                              <p:pRg st="4" end="4"/>
                                            </p:txEl>
                                          </p:spTgt>
                                        </p:tgtEl>
                                        <p:attrNameLst>
                                          <p:attrName>style.visibility</p:attrName>
                                        </p:attrNameLst>
                                      </p:cBhvr>
                                      <p:to>
                                        <p:strVal val="visible"/>
                                      </p:to>
                                    </p:set>
                                    <p:animEffect transition="in" filter="fade">
                                      <p:cBhvr>
                                        <p:cTn id="82" dur="1000"/>
                                        <p:tgtEl>
                                          <p:spTgt spid="11268">
                                            <p:txEl>
                                              <p:pRg st="4" end="4"/>
                                            </p:txEl>
                                          </p:spTgt>
                                        </p:tgtEl>
                                      </p:cBhvr>
                                    </p:animEffect>
                                    <p:anim calcmode="lin" valueType="num">
                                      <p:cBhvr>
                                        <p:cTn id="83" dur="1000" fill="hold"/>
                                        <p:tgtEl>
                                          <p:spTgt spid="11268">
                                            <p:txEl>
                                              <p:pRg st="4" end="4"/>
                                            </p:txEl>
                                          </p:spTgt>
                                        </p:tgtEl>
                                        <p:attrNameLst>
                                          <p:attrName>ppt_x</p:attrName>
                                        </p:attrNameLst>
                                      </p:cBhvr>
                                      <p:tavLst>
                                        <p:tav tm="0">
                                          <p:val>
                                            <p:strVal val="#ppt_x"/>
                                          </p:val>
                                        </p:tav>
                                        <p:tav tm="100000">
                                          <p:val>
                                            <p:strVal val="#ppt_x"/>
                                          </p:val>
                                        </p:tav>
                                      </p:tavLst>
                                    </p:anim>
                                    <p:anim calcmode="lin" valueType="num">
                                      <p:cBhvr>
                                        <p:cTn id="84" dur="1000" fill="hold"/>
                                        <p:tgtEl>
                                          <p:spTgt spid="1126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7" presetClass="entr" presetSubtype="0" fill="hold" grpId="0" nodeType="clickEffect">
                                  <p:stCondLst>
                                    <p:cond delay="0"/>
                                  </p:stCondLst>
                                  <p:childTnLst>
                                    <p:set>
                                      <p:cBhvr>
                                        <p:cTn id="88" dur="1" fill="hold">
                                          <p:stCondLst>
                                            <p:cond delay="0"/>
                                          </p:stCondLst>
                                        </p:cTn>
                                        <p:tgtEl>
                                          <p:spTgt spid="11268">
                                            <p:txEl>
                                              <p:pRg st="5" end="5"/>
                                            </p:txEl>
                                          </p:spTgt>
                                        </p:tgtEl>
                                        <p:attrNameLst>
                                          <p:attrName>style.visibility</p:attrName>
                                        </p:attrNameLst>
                                      </p:cBhvr>
                                      <p:to>
                                        <p:strVal val="visible"/>
                                      </p:to>
                                    </p:set>
                                    <p:animEffect transition="in" filter="fade">
                                      <p:cBhvr>
                                        <p:cTn id="89" dur="1000"/>
                                        <p:tgtEl>
                                          <p:spTgt spid="11268">
                                            <p:txEl>
                                              <p:pRg st="5" end="5"/>
                                            </p:txEl>
                                          </p:spTgt>
                                        </p:tgtEl>
                                      </p:cBhvr>
                                    </p:animEffect>
                                    <p:anim calcmode="lin" valueType="num">
                                      <p:cBhvr>
                                        <p:cTn id="90" dur="1000" fill="hold"/>
                                        <p:tgtEl>
                                          <p:spTgt spid="11268">
                                            <p:txEl>
                                              <p:pRg st="5" end="5"/>
                                            </p:txEl>
                                          </p:spTgt>
                                        </p:tgtEl>
                                        <p:attrNameLst>
                                          <p:attrName>ppt_x</p:attrName>
                                        </p:attrNameLst>
                                      </p:cBhvr>
                                      <p:tavLst>
                                        <p:tav tm="0">
                                          <p:val>
                                            <p:strVal val="#ppt_x"/>
                                          </p:val>
                                        </p:tav>
                                        <p:tav tm="100000">
                                          <p:val>
                                            <p:strVal val="#ppt_x"/>
                                          </p:val>
                                        </p:tav>
                                      </p:tavLst>
                                    </p:anim>
                                    <p:anim calcmode="lin" valueType="num">
                                      <p:cBhvr>
                                        <p:cTn id="91" dur="1000" fill="hold"/>
                                        <p:tgtEl>
                                          <p:spTgt spid="11268">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1268">
                                            <p:txEl>
                                              <p:pRg st="6" end="6"/>
                                            </p:txEl>
                                          </p:spTgt>
                                        </p:tgtEl>
                                        <p:attrNameLst>
                                          <p:attrName>style.visibility</p:attrName>
                                        </p:attrNameLst>
                                      </p:cBhvr>
                                      <p:to>
                                        <p:strVal val="visible"/>
                                      </p:to>
                                    </p:set>
                                    <p:animEffect transition="in" filter="fade">
                                      <p:cBhvr>
                                        <p:cTn id="96" dur="1000"/>
                                        <p:tgtEl>
                                          <p:spTgt spid="11268">
                                            <p:txEl>
                                              <p:pRg st="6" end="6"/>
                                            </p:txEl>
                                          </p:spTgt>
                                        </p:tgtEl>
                                      </p:cBhvr>
                                    </p:animEffect>
                                    <p:anim calcmode="lin" valueType="num">
                                      <p:cBhvr>
                                        <p:cTn id="97" dur="1000" fill="hold"/>
                                        <p:tgtEl>
                                          <p:spTgt spid="11268">
                                            <p:txEl>
                                              <p:pRg st="6" end="6"/>
                                            </p:txEl>
                                          </p:spTgt>
                                        </p:tgtEl>
                                        <p:attrNameLst>
                                          <p:attrName>ppt_x</p:attrName>
                                        </p:attrNameLst>
                                      </p:cBhvr>
                                      <p:tavLst>
                                        <p:tav tm="0">
                                          <p:val>
                                            <p:strVal val="#ppt_x"/>
                                          </p:val>
                                        </p:tav>
                                        <p:tav tm="100000">
                                          <p:val>
                                            <p:strVal val="#ppt_x"/>
                                          </p:val>
                                        </p:tav>
                                      </p:tavLst>
                                    </p:anim>
                                    <p:anim calcmode="lin" valueType="num">
                                      <p:cBhvr>
                                        <p:cTn id="98" dur="1000" fill="hold"/>
                                        <p:tgtEl>
                                          <p:spTgt spid="11268">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47" presetClass="entr" presetSubtype="0" fill="hold" grpId="0" nodeType="clickEffect">
                                  <p:stCondLst>
                                    <p:cond delay="0"/>
                                  </p:stCondLst>
                                  <p:childTnLst>
                                    <p:set>
                                      <p:cBhvr>
                                        <p:cTn id="102" dur="1" fill="hold">
                                          <p:stCondLst>
                                            <p:cond delay="0"/>
                                          </p:stCondLst>
                                        </p:cTn>
                                        <p:tgtEl>
                                          <p:spTgt spid="11268">
                                            <p:txEl>
                                              <p:pRg st="7" end="7"/>
                                            </p:txEl>
                                          </p:spTgt>
                                        </p:tgtEl>
                                        <p:attrNameLst>
                                          <p:attrName>style.visibility</p:attrName>
                                        </p:attrNameLst>
                                      </p:cBhvr>
                                      <p:to>
                                        <p:strVal val="visible"/>
                                      </p:to>
                                    </p:set>
                                    <p:animEffect transition="in" filter="fade">
                                      <p:cBhvr>
                                        <p:cTn id="103" dur="1000"/>
                                        <p:tgtEl>
                                          <p:spTgt spid="11268">
                                            <p:txEl>
                                              <p:pRg st="7" end="7"/>
                                            </p:txEl>
                                          </p:spTgt>
                                        </p:tgtEl>
                                      </p:cBhvr>
                                    </p:animEffect>
                                    <p:anim calcmode="lin" valueType="num">
                                      <p:cBhvr>
                                        <p:cTn id="104" dur="1000" fill="hold"/>
                                        <p:tgtEl>
                                          <p:spTgt spid="11268">
                                            <p:txEl>
                                              <p:pRg st="7" end="7"/>
                                            </p:txEl>
                                          </p:spTgt>
                                        </p:tgtEl>
                                        <p:attrNameLst>
                                          <p:attrName>ppt_x</p:attrName>
                                        </p:attrNameLst>
                                      </p:cBhvr>
                                      <p:tavLst>
                                        <p:tav tm="0">
                                          <p:val>
                                            <p:strVal val="#ppt_x"/>
                                          </p:val>
                                        </p:tav>
                                        <p:tav tm="100000">
                                          <p:val>
                                            <p:strVal val="#ppt_x"/>
                                          </p:val>
                                        </p:tav>
                                      </p:tavLst>
                                    </p:anim>
                                    <p:anim calcmode="lin" valueType="num">
                                      <p:cBhvr>
                                        <p:cTn id="105" dur="1000" fill="hold"/>
                                        <p:tgtEl>
                                          <p:spTgt spid="11268">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animBg="1"/>
      <p:bldP spid="11268"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28600" y="-152400"/>
            <a:ext cx="9372600" cy="7010400"/>
            <a:chOff x="282" y="761"/>
            <a:chExt cx="5093" cy="2991"/>
          </a:xfrm>
        </p:grpSpPr>
        <p:grpSp>
          <p:nvGrpSpPr>
            <p:cNvPr id="3" name="Group 3"/>
            <p:cNvGrpSpPr>
              <a:grpSpLocks/>
            </p:cNvGrpSpPr>
            <p:nvPr/>
          </p:nvGrpSpPr>
          <p:grpSpPr bwMode="auto">
            <a:xfrm>
              <a:off x="383" y="761"/>
              <a:ext cx="4992" cy="2906"/>
              <a:chOff x="383" y="761"/>
              <a:chExt cx="4992" cy="2906"/>
            </a:xfrm>
          </p:grpSpPr>
          <p:pic>
            <p:nvPicPr>
              <p:cNvPr id="4102" name="Picture 4"/>
              <p:cNvPicPr>
                <a:picLocks noChangeAspect="1" noChangeArrowheads="1"/>
              </p:cNvPicPr>
              <p:nvPr/>
            </p:nvPicPr>
            <p:blipFill>
              <a:blip r:embed="rId2" cstate="print"/>
              <a:srcRect/>
              <a:stretch>
                <a:fillRect/>
              </a:stretch>
            </p:blipFill>
            <p:spPr bwMode="auto">
              <a:xfrm>
                <a:off x="383" y="761"/>
                <a:ext cx="4992" cy="2906"/>
              </a:xfrm>
              <a:prstGeom prst="rect">
                <a:avLst/>
              </a:prstGeom>
              <a:noFill/>
              <a:ln w="9525">
                <a:noFill/>
                <a:miter lim="800000"/>
                <a:headEnd/>
                <a:tailEnd/>
              </a:ln>
            </p:spPr>
          </p:pic>
          <p:sp>
            <p:nvSpPr>
              <p:cNvPr id="4103" name="Text Box 5"/>
              <p:cNvSpPr txBox="1">
                <a:spLocks noChangeArrowheads="1"/>
              </p:cNvSpPr>
              <p:nvPr/>
            </p:nvSpPr>
            <p:spPr bwMode="auto">
              <a:xfrm>
                <a:off x="596" y="888"/>
                <a:ext cx="2726" cy="144"/>
              </a:xfrm>
              <a:prstGeom prst="rect">
                <a:avLst/>
              </a:prstGeom>
              <a:noFill/>
              <a:ln w="9525">
                <a:noFill/>
                <a:miter lim="800000"/>
                <a:headEnd/>
                <a:tailEnd/>
              </a:ln>
            </p:spPr>
            <p:txBody>
              <a:bodyPr>
                <a:spAutoFit/>
              </a:bodyPr>
              <a:lstStyle/>
              <a:p>
                <a:pPr>
                  <a:spcBef>
                    <a:spcPct val="50000"/>
                  </a:spcBef>
                </a:pPr>
                <a:r>
                  <a:rPr lang="en-US" altLang="en-US" sz="1600" b="1">
                    <a:solidFill>
                      <a:srgbClr val="FFFFFF"/>
                    </a:solidFill>
                    <a:latin typeface="Arial" charset="0"/>
                  </a:rPr>
                  <a:t>Levels of Development</a:t>
                </a:r>
              </a:p>
            </p:txBody>
          </p:sp>
          <p:sp>
            <p:nvSpPr>
              <p:cNvPr id="4104" name="Text Box 6"/>
              <p:cNvSpPr txBox="1">
                <a:spLocks noChangeArrowheads="1"/>
              </p:cNvSpPr>
              <p:nvPr/>
            </p:nvSpPr>
            <p:spPr bwMode="auto">
              <a:xfrm>
                <a:off x="1900" y="2419"/>
                <a:ext cx="488"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South America</a:t>
                </a:r>
              </a:p>
            </p:txBody>
          </p:sp>
          <p:sp>
            <p:nvSpPr>
              <p:cNvPr id="4105" name="Text Box 7"/>
              <p:cNvSpPr txBox="1">
                <a:spLocks noChangeArrowheads="1"/>
              </p:cNvSpPr>
              <p:nvPr/>
            </p:nvSpPr>
            <p:spPr bwMode="auto">
              <a:xfrm>
                <a:off x="1402" y="1963"/>
                <a:ext cx="488"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Central America</a:t>
                </a:r>
              </a:p>
            </p:txBody>
          </p:sp>
          <p:sp>
            <p:nvSpPr>
              <p:cNvPr id="4106" name="Text Box 8"/>
              <p:cNvSpPr txBox="1">
                <a:spLocks noChangeArrowheads="1"/>
              </p:cNvSpPr>
              <p:nvPr/>
            </p:nvSpPr>
            <p:spPr bwMode="auto">
              <a:xfrm>
                <a:off x="1757" y="2002"/>
                <a:ext cx="548" cy="97"/>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Caribbean</a:t>
                </a:r>
              </a:p>
            </p:txBody>
          </p:sp>
          <p:sp>
            <p:nvSpPr>
              <p:cNvPr id="4107" name="Text Box 9"/>
              <p:cNvSpPr txBox="1">
                <a:spLocks noChangeArrowheads="1"/>
              </p:cNvSpPr>
              <p:nvPr/>
            </p:nvSpPr>
            <p:spPr bwMode="auto">
              <a:xfrm>
                <a:off x="1354" y="1698"/>
                <a:ext cx="668" cy="98"/>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United States</a:t>
                </a:r>
              </a:p>
            </p:txBody>
          </p:sp>
          <p:sp>
            <p:nvSpPr>
              <p:cNvPr id="4108" name="Text Box 10"/>
              <p:cNvSpPr txBox="1">
                <a:spLocks noChangeArrowheads="1"/>
              </p:cNvSpPr>
              <p:nvPr/>
            </p:nvSpPr>
            <p:spPr bwMode="auto">
              <a:xfrm>
                <a:off x="1448" y="1479"/>
                <a:ext cx="548" cy="97"/>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Canada</a:t>
                </a:r>
              </a:p>
            </p:txBody>
          </p:sp>
          <p:sp>
            <p:nvSpPr>
              <p:cNvPr id="4109" name="Text Box 11"/>
              <p:cNvSpPr txBox="1">
                <a:spLocks noChangeArrowheads="1"/>
              </p:cNvSpPr>
              <p:nvPr/>
            </p:nvSpPr>
            <p:spPr bwMode="auto">
              <a:xfrm>
                <a:off x="2951" y="2629"/>
                <a:ext cx="488"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Southern Africa</a:t>
                </a:r>
              </a:p>
            </p:txBody>
          </p:sp>
          <p:sp>
            <p:nvSpPr>
              <p:cNvPr id="4110" name="Text Box 12"/>
              <p:cNvSpPr txBox="1">
                <a:spLocks noChangeArrowheads="1"/>
              </p:cNvSpPr>
              <p:nvPr/>
            </p:nvSpPr>
            <p:spPr bwMode="auto">
              <a:xfrm>
                <a:off x="2962" y="2385"/>
                <a:ext cx="489"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Middle Africa</a:t>
                </a:r>
              </a:p>
            </p:txBody>
          </p:sp>
          <p:sp>
            <p:nvSpPr>
              <p:cNvPr id="4111" name="Text Box 13"/>
              <p:cNvSpPr txBox="1">
                <a:spLocks noChangeArrowheads="1"/>
              </p:cNvSpPr>
              <p:nvPr/>
            </p:nvSpPr>
            <p:spPr bwMode="auto">
              <a:xfrm>
                <a:off x="3146" y="2154"/>
                <a:ext cx="489"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Eastern Africa</a:t>
                </a:r>
              </a:p>
            </p:txBody>
          </p:sp>
          <p:sp>
            <p:nvSpPr>
              <p:cNvPr id="4112" name="Text Box 14"/>
              <p:cNvSpPr txBox="1">
                <a:spLocks noChangeArrowheads="1"/>
              </p:cNvSpPr>
              <p:nvPr/>
            </p:nvSpPr>
            <p:spPr bwMode="auto">
              <a:xfrm>
                <a:off x="2571" y="2042"/>
                <a:ext cx="490"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Western Africa</a:t>
                </a:r>
              </a:p>
            </p:txBody>
          </p:sp>
          <p:sp>
            <p:nvSpPr>
              <p:cNvPr id="4113" name="Text Box 15"/>
              <p:cNvSpPr txBox="1">
                <a:spLocks noChangeArrowheads="1"/>
              </p:cNvSpPr>
              <p:nvPr/>
            </p:nvSpPr>
            <p:spPr bwMode="auto">
              <a:xfrm>
                <a:off x="2730" y="1837"/>
                <a:ext cx="734" cy="98"/>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Northern Africa</a:t>
                </a:r>
              </a:p>
            </p:txBody>
          </p:sp>
          <p:sp>
            <p:nvSpPr>
              <p:cNvPr id="4114" name="Text Box 16"/>
              <p:cNvSpPr txBox="1">
                <a:spLocks noChangeArrowheads="1"/>
              </p:cNvSpPr>
              <p:nvPr/>
            </p:nvSpPr>
            <p:spPr bwMode="auto">
              <a:xfrm>
                <a:off x="2650" y="1647"/>
                <a:ext cx="736" cy="97"/>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Southern Europe</a:t>
                </a:r>
              </a:p>
            </p:txBody>
          </p:sp>
          <p:sp>
            <p:nvSpPr>
              <p:cNvPr id="4115" name="Text Box 17"/>
              <p:cNvSpPr txBox="1">
                <a:spLocks noChangeArrowheads="1"/>
              </p:cNvSpPr>
              <p:nvPr/>
            </p:nvSpPr>
            <p:spPr bwMode="auto">
              <a:xfrm>
                <a:off x="2617" y="1468"/>
                <a:ext cx="450"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Western Europe</a:t>
                </a:r>
              </a:p>
            </p:txBody>
          </p:sp>
          <p:sp>
            <p:nvSpPr>
              <p:cNvPr id="4116" name="Text Box 18"/>
              <p:cNvSpPr txBox="1">
                <a:spLocks noChangeArrowheads="1"/>
              </p:cNvSpPr>
              <p:nvPr/>
            </p:nvSpPr>
            <p:spPr bwMode="auto">
              <a:xfrm>
                <a:off x="2966" y="1468"/>
                <a:ext cx="451"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Eastern Europe</a:t>
                </a:r>
              </a:p>
            </p:txBody>
          </p:sp>
          <p:sp>
            <p:nvSpPr>
              <p:cNvPr id="4117" name="Text Box 19"/>
              <p:cNvSpPr txBox="1">
                <a:spLocks noChangeArrowheads="1"/>
              </p:cNvSpPr>
              <p:nvPr/>
            </p:nvSpPr>
            <p:spPr bwMode="auto">
              <a:xfrm>
                <a:off x="2794" y="1271"/>
                <a:ext cx="450"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Northern Europe</a:t>
                </a:r>
              </a:p>
            </p:txBody>
          </p:sp>
          <p:sp>
            <p:nvSpPr>
              <p:cNvPr id="4118" name="Text Box 20"/>
              <p:cNvSpPr txBox="1">
                <a:spLocks noChangeArrowheads="1"/>
              </p:cNvSpPr>
              <p:nvPr/>
            </p:nvSpPr>
            <p:spPr bwMode="auto">
              <a:xfrm>
                <a:off x="3318" y="1429"/>
                <a:ext cx="603" cy="97"/>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Western Asia</a:t>
                </a:r>
              </a:p>
            </p:txBody>
          </p:sp>
          <p:sp>
            <p:nvSpPr>
              <p:cNvPr id="4119" name="Text Box 21"/>
              <p:cNvSpPr txBox="1">
                <a:spLocks noChangeArrowheads="1"/>
              </p:cNvSpPr>
              <p:nvPr/>
            </p:nvSpPr>
            <p:spPr bwMode="auto">
              <a:xfrm>
                <a:off x="3656" y="1860"/>
                <a:ext cx="491"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South Central Asia</a:t>
                </a:r>
              </a:p>
            </p:txBody>
          </p:sp>
          <p:sp>
            <p:nvSpPr>
              <p:cNvPr id="4120" name="Text Box 22"/>
              <p:cNvSpPr txBox="1">
                <a:spLocks noChangeArrowheads="1"/>
              </p:cNvSpPr>
              <p:nvPr/>
            </p:nvSpPr>
            <p:spPr bwMode="auto">
              <a:xfrm>
                <a:off x="4187" y="1867"/>
                <a:ext cx="491" cy="98"/>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East Asia</a:t>
                </a:r>
              </a:p>
            </p:txBody>
          </p:sp>
          <p:sp>
            <p:nvSpPr>
              <p:cNvPr id="4121" name="Text Box 23"/>
              <p:cNvSpPr txBox="1">
                <a:spLocks noChangeArrowheads="1"/>
              </p:cNvSpPr>
              <p:nvPr/>
            </p:nvSpPr>
            <p:spPr bwMode="auto">
              <a:xfrm>
                <a:off x="4245" y="2244"/>
                <a:ext cx="490" cy="156"/>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Southeast Asia</a:t>
                </a:r>
              </a:p>
            </p:txBody>
          </p:sp>
          <p:sp>
            <p:nvSpPr>
              <p:cNvPr id="4122" name="Text Box 24"/>
              <p:cNvSpPr txBox="1">
                <a:spLocks noChangeArrowheads="1"/>
              </p:cNvSpPr>
              <p:nvPr/>
            </p:nvSpPr>
            <p:spPr bwMode="auto">
              <a:xfrm>
                <a:off x="4529" y="2735"/>
                <a:ext cx="491" cy="98"/>
              </a:xfrm>
              <a:prstGeom prst="rect">
                <a:avLst/>
              </a:prstGeom>
              <a:noFill/>
              <a:ln w="9525">
                <a:noFill/>
                <a:miter lim="800000"/>
                <a:headEnd/>
                <a:tailEnd/>
              </a:ln>
            </p:spPr>
            <p:txBody>
              <a:bodyPr>
                <a:spAutoFit/>
              </a:bodyPr>
              <a:lstStyle/>
              <a:p>
                <a:pPr algn="ctr">
                  <a:spcBef>
                    <a:spcPct val="50000"/>
                  </a:spcBef>
                </a:pPr>
                <a:r>
                  <a:rPr lang="en-US" altLang="en-US" sz="900" b="1">
                    <a:latin typeface="Arial" charset="0"/>
                  </a:rPr>
                  <a:t>Oceania</a:t>
                </a:r>
              </a:p>
            </p:txBody>
          </p:sp>
          <p:sp>
            <p:nvSpPr>
              <p:cNvPr id="4123" name="Text Box 25"/>
              <p:cNvSpPr txBox="1">
                <a:spLocks noChangeArrowheads="1"/>
              </p:cNvSpPr>
              <p:nvPr/>
            </p:nvSpPr>
            <p:spPr bwMode="auto">
              <a:xfrm>
                <a:off x="2038" y="1897"/>
                <a:ext cx="692" cy="91"/>
              </a:xfrm>
              <a:prstGeom prst="rect">
                <a:avLst/>
              </a:prstGeom>
              <a:noFill/>
              <a:ln w="9525">
                <a:noFill/>
                <a:miter lim="800000"/>
                <a:headEnd/>
                <a:tailEnd/>
              </a:ln>
            </p:spPr>
            <p:txBody>
              <a:bodyPr>
                <a:spAutoFit/>
              </a:bodyPr>
              <a:lstStyle/>
              <a:p>
                <a:pPr algn="ctr">
                  <a:spcBef>
                    <a:spcPct val="50000"/>
                  </a:spcBef>
                </a:pPr>
                <a:r>
                  <a:rPr lang="en-US" altLang="en-US" sz="800" b="1">
                    <a:solidFill>
                      <a:schemeClr val="bg1"/>
                    </a:solidFill>
                    <a:latin typeface="Arial" charset="0"/>
                  </a:rPr>
                  <a:t>Tropic of Cancer</a:t>
                </a:r>
              </a:p>
            </p:txBody>
          </p:sp>
          <p:sp>
            <p:nvSpPr>
              <p:cNvPr id="4124" name="Text Box 26"/>
              <p:cNvSpPr txBox="1">
                <a:spLocks noChangeArrowheads="1"/>
              </p:cNvSpPr>
              <p:nvPr/>
            </p:nvSpPr>
            <p:spPr bwMode="auto">
              <a:xfrm>
                <a:off x="2289" y="2676"/>
                <a:ext cx="799" cy="92"/>
              </a:xfrm>
              <a:prstGeom prst="rect">
                <a:avLst/>
              </a:prstGeom>
              <a:noFill/>
              <a:ln w="9525">
                <a:noFill/>
                <a:miter lim="800000"/>
                <a:headEnd/>
                <a:tailEnd/>
              </a:ln>
            </p:spPr>
            <p:txBody>
              <a:bodyPr>
                <a:spAutoFit/>
              </a:bodyPr>
              <a:lstStyle/>
              <a:p>
                <a:pPr algn="ctr">
                  <a:spcBef>
                    <a:spcPct val="50000"/>
                  </a:spcBef>
                </a:pPr>
                <a:r>
                  <a:rPr lang="en-US" altLang="en-US" sz="800" b="1">
                    <a:solidFill>
                      <a:schemeClr val="bg1"/>
                    </a:solidFill>
                    <a:latin typeface="Arial" charset="0"/>
                  </a:rPr>
                  <a:t>Tropic of Capricorn</a:t>
                </a:r>
              </a:p>
            </p:txBody>
          </p:sp>
          <p:sp>
            <p:nvSpPr>
              <p:cNvPr id="4125" name="Text Box 27"/>
              <p:cNvSpPr txBox="1">
                <a:spLocks noChangeArrowheads="1"/>
              </p:cNvSpPr>
              <p:nvPr/>
            </p:nvSpPr>
            <p:spPr bwMode="auto">
              <a:xfrm>
                <a:off x="2325" y="2319"/>
                <a:ext cx="796" cy="92"/>
              </a:xfrm>
              <a:prstGeom prst="rect">
                <a:avLst/>
              </a:prstGeom>
              <a:noFill/>
              <a:ln w="9525">
                <a:noFill/>
                <a:miter lim="800000"/>
                <a:headEnd/>
                <a:tailEnd/>
              </a:ln>
            </p:spPr>
            <p:txBody>
              <a:bodyPr>
                <a:spAutoFit/>
              </a:bodyPr>
              <a:lstStyle/>
              <a:p>
                <a:pPr algn="ctr">
                  <a:spcBef>
                    <a:spcPct val="50000"/>
                  </a:spcBef>
                </a:pPr>
                <a:r>
                  <a:rPr lang="en-US" altLang="en-US" sz="800" b="1">
                    <a:solidFill>
                      <a:schemeClr val="bg1"/>
                    </a:solidFill>
                    <a:latin typeface="Arial" charset="0"/>
                  </a:rPr>
                  <a:t>Equator</a:t>
                </a:r>
              </a:p>
            </p:txBody>
          </p:sp>
        </p:grpSp>
        <p:pic>
          <p:nvPicPr>
            <p:cNvPr id="4101" name="Picture 28" descr="Picture 1"/>
            <p:cNvPicPr>
              <a:picLocks noChangeAspect="1" noChangeArrowheads="1"/>
            </p:cNvPicPr>
            <p:nvPr/>
          </p:nvPicPr>
          <p:blipFill>
            <a:blip r:embed="rId3" cstate="print"/>
            <a:srcRect/>
            <a:stretch>
              <a:fillRect/>
            </a:stretch>
          </p:blipFill>
          <p:spPr bwMode="auto">
            <a:xfrm>
              <a:off x="282" y="2809"/>
              <a:ext cx="1611" cy="943"/>
            </a:xfrm>
            <a:prstGeom prst="rect">
              <a:avLst/>
            </a:prstGeom>
            <a:noFill/>
            <a:ln w="9525">
              <a:noFill/>
              <a:miter lim="800000"/>
              <a:headEnd/>
              <a:tailEnd/>
            </a:ln>
          </p:spPr>
        </p:pic>
      </p:grpSp>
      <p:sp>
        <p:nvSpPr>
          <p:cNvPr id="65565" name="Rectangle 29"/>
          <p:cNvSpPr>
            <a:spLocks noGrp="1" noChangeArrowheads="1"/>
          </p:cNvSpPr>
          <p:nvPr>
            <p:ph type="body" idx="1"/>
          </p:nvPr>
        </p:nvSpPr>
        <p:spPr>
          <a:xfrm>
            <a:off x="3429000" y="4953000"/>
            <a:ext cx="5715000" cy="1905000"/>
          </a:xfrm>
          <a:solidFill>
            <a:schemeClr val="accent1"/>
          </a:solidFill>
        </p:spPr>
        <p:txBody>
          <a:bodyPr/>
          <a:lstStyle/>
          <a:p>
            <a:pPr eaLnBrk="1" hangingPunct="1">
              <a:lnSpc>
                <a:spcPct val="90000"/>
              </a:lnSpc>
              <a:buFont typeface="Wingdings" pitchFamily="2" charset="2"/>
              <a:buNone/>
              <a:defRPr/>
            </a:pPr>
            <a:r>
              <a:rPr lang="en-US" sz="2800" smtClean="0"/>
              <a:t>Three Levels of Development</a:t>
            </a:r>
          </a:p>
          <a:p>
            <a:pPr eaLnBrk="1" hangingPunct="1">
              <a:lnSpc>
                <a:spcPct val="90000"/>
              </a:lnSpc>
              <a:defRPr/>
            </a:pPr>
            <a:r>
              <a:rPr lang="en-US" sz="2800" smtClean="0"/>
              <a:t>Developed Countries</a:t>
            </a:r>
          </a:p>
          <a:p>
            <a:pPr eaLnBrk="1" hangingPunct="1">
              <a:lnSpc>
                <a:spcPct val="90000"/>
              </a:lnSpc>
              <a:defRPr/>
            </a:pPr>
            <a:r>
              <a:rPr lang="en-US" sz="2800" smtClean="0"/>
              <a:t>Less Developed Countries</a:t>
            </a:r>
          </a:p>
          <a:p>
            <a:pPr eaLnBrk="1" hangingPunct="1">
              <a:lnSpc>
                <a:spcPct val="90000"/>
              </a:lnSpc>
              <a:defRPr/>
            </a:pPr>
            <a:r>
              <a:rPr lang="en-US" sz="2800" smtClean="0"/>
              <a:t>Newly Industrialized Countries</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5565">
                                            <p:txEl>
                                              <p:pRg st="0" end="0"/>
                                            </p:txEl>
                                          </p:spTgt>
                                        </p:tgtEl>
                                        <p:attrNameLst>
                                          <p:attrName>style.visibility</p:attrName>
                                        </p:attrNameLst>
                                      </p:cBhvr>
                                      <p:to>
                                        <p:strVal val="visible"/>
                                      </p:to>
                                    </p:set>
                                    <p:animEffect transition="in" filter="randombar(horizontal)">
                                      <p:cBhvr>
                                        <p:cTn id="7" dur="500"/>
                                        <p:tgtEl>
                                          <p:spTgt spid="6556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5565">
                                            <p:txEl>
                                              <p:pRg st="1" end="1"/>
                                            </p:txEl>
                                          </p:spTgt>
                                        </p:tgtEl>
                                        <p:attrNameLst>
                                          <p:attrName>style.visibility</p:attrName>
                                        </p:attrNameLst>
                                      </p:cBhvr>
                                      <p:to>
                                        <p:strVal val="visible"/>
                                      </p:to>
                                    </p:set>
                                    <p:animEffect transition="in" filter="randombar(horizontal)">
                                      <p:cBhvr>
                                        <p:cTn id="12" dur="500"/>
                                        <p:tgtEl>
                                          <p:spTgt spid="6556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5565">
                                            <p:txEl>
                                              <p:pRg st="2" end="2"/>
                                            </p:txEl>
                                          </p:spTgt>
                                        </p:tgtEl>
                                        <p:attrNameLst>
                                          <p:attrName>style.visibility</p:attrName>
                                        </p:attrNameLst>
                                      </p:cBhvr>
                                      <p:to>
                                        <p:strVal val="visible"/>
                                      </p:to>
                                    </p:set>
                                    <p:animEffect transition="in" filter="randombar(horizontal)">
                                      <p:cBhvr>
                                        <p:cTn id="17" dur="500"/>
                                        <p:tgtEl>
                                          <p:spTgt spid="6556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5565">
                                            <p:txEl>
                                              <p:pRg st="3" end="3"/>
                                            </p:txEl>
                                          </p:spTgt>
                                        </p:tgtEl>
                                        <p:attrNameLst>
                                          <p:attrName>style.visibility</p:attrName>
                                        </p:attrNameLst>
                                      </p:cBhvr>
                                      <p:to>
                                        <p:strVal val="visible"/>
                                      </p:to>
                                    </p:set>
                                    <p:animEffect transition="in" filter="randombar(horizontal)">
                                      <p:cBhvr>
                                        <p:cTn id="22" dur="500"/>
                                        <p:tgtEl>
                                          <p:spTgt spid="6556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6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6"/>
          <p:cNvPicPr>
            <a:picLocks noChangeAspect="1" noChangeArrowheads="1"/>
          </p:cNvPicPr>
          <p:nvPr/>
        </p:nvPicPr>
        <p:blipFill>
          <a:blip r:embed="rId2" cstate="print"/>
          <a:srcRect/>
          <a:stretch>
            <a:fillRect/>
          </a:stretch>
        </p:blipFill>
        <p:spPr bwMode="auto">
          <a:xfrm>
            <a:off x="5334000" y="3810000"/>
            <a:ext cx="3352800" cy="2514600"/>
          </a:xfrm>
          <a:prstGeom prst="rect">
            <a:avLst/>
          </a:prstGeom>
          <a:noFill/>
          <a:ln w="9525">
            <a:noFill/>
            <a:miter lim="800000"/>
            <a:headEnd/>
            <a:tailEnd/>
          </a:ln>
        </p:spPr>
      </p:pic>
      <p:sp>
        <p:nvSpPr>
          <p:cNvPr id="63490" name="Rectangle 2"/>
          <p:cNvSpPr>
            <a:spLocks noGrp="1" noChangeArrowheads="1"/>
          </p:cNvSpPr>
          <p:nvPr>
            <p:ph type="title"/>
          </p:nvPr>
        </p:nvSpPr>
        <p:spPr>
          <a:xfrm>
            <a:off x="304800" y="274638"/>
            <a:ext cx="8382000" cy="1325562"/>
          </a:xfrm>
        </p:spPr>
        <p:txBody>
          <a:bodyPr/>
          <a:lstStyle/>
          <a:p>
            <a:pPr eaLnBrk="1" hangingPunct="1">
              <a:defRPr/>
            </a:pPr>
            <a:r>
              <a:rPr lang="en-US" smtClean="0">
                <a:latin typeface="Tempus Sans ITC" pitchFamily="82" charset="0"/>
              </a:rPr>
              <a:t>**ISSUES IN DEVELOPMENT**</a:t>
            </a:r>
          </a:p>
        </p:txBody>
      </p:sp>
      <p:sp>
        <p:nvSpPr>
          <p:cNvPr id="63491" name="Rectangle 3"/>
          <p:cNvSpPr>
            <a:spLocks noGrp="1" noChangeArrowheads="1"/>
          </p:cNvSpPr>
          <p:nvPr>
            <p:ph type="body" sz="half" idx="1"/>
          </p:nvPr>
        </p:nvSpPr>
        <p:spPr>
          <a:xfrm>
            <a:off x="381000" y="1981200"/>
            <a:ext cx="6248400" cy="5257800"/>
          </a:xfrm>
        </p:spPr>
        <p:txBody>
          <a:bodyPr/>
          <a:lstStyle/>
          <a:p>
            <a:pPr marL="533400" indent="-533400" eaLnBrk="1" hangingPunct="1">
              <a:buFontTx/>
              <a:buAutoNum type="arabicPeriod"/>
              <a:defRPr/>
            </a:pPr>
            <a:r>
              <a:rPr lang="en-US" dirty="0" smtClean="0">
                <a:solidFill>
                  <a:schemeClr val="tx2"/>
                </a:solidFill>
              </a:rPr>
              <a:t>Rapid population growth</a:t>
            </a:r>
          </a:p>
          <a:p>
            <a:pPr marL="533400" indent="-533400" eaLnBrk="1" hangingPunct="1">
              <a:buFontTx/>
              <a:buAutoNum type="arabicPeriod"/>
              <a:defRPr/>
            </a:pPr>
            <a:r>
              <a:rPr lang="en-US" dirty="0" smtClean="0">
                <a:solidFill>
                  <a:schemeClr val="tx2"/>
                </a:solidFill>
              </a:rPr>
              <a:t>Resource distribution</a:t>
            </a:r>
          </a:p>
          <a:p>
            <a:pPr marL="533400" indent="-533400" eaLnBrk="1" hangingPunct="1">
              <a:buFontTx/>
              <a:buAutoNum type="arabicPeriod"/>
              <a:defRPr/>
            </a:pPr>
            <a:r>
              <a:rPr lang="en-US" dirty="0" smtClean="0">
                <a:solidFill>
                  <a:schemeClr val="tx2"/>
                </a:solidFill>
              </a:rPr>
              <a:t>Lack of physical capital</a:t>
            </a:r>
          </a:p>
          <a:p>
            <a:pPr marL="533400" indent="-533400" eaLnBrk="1" hangingPunct="1">
              <a:buFontTx/>
              <a:buAutoNum type="arabicPeriod"/>
              <a:defRPr/>
            </a:pPr>
            <a:r>
              <a:rPr lang="en-US" dirty="0" smtClean="0">
                <a:solidFill>
                  <a:schemeClr val="tx2"/>
                </a:solidFill>
              </a:rPr>
              <a:t>Lack of human capital</a:t>
            </a:r>
          </a:p>
          <a:p>
            <a:pPr marL="533400" indent="-533400" eaLnBrk="1" hangingPunct="1">
              <a:buFontTx/>
              <a:buAutoNum type="arabicPeriod"/>
              <a:defRPr/>
            </a:pPr>
            <a:r>
              <a:rPr lang="en-US" dirty="0" smtClean="0">
                <a:solidFill>
                  <a:schemeClr val="tx2"/>
                </a:solidFill>
              </a:rPr>
              <a:t>Political Factors</a:t>
            </a:r>
          </a:p>
          <a:p>
            <a:pPr marL="881380" lvl="1" indent="-533400">
              <a:buFontTx/>
              <a:buAutoNum type="arabicPeriod"/>
              <a:defRPr/>
            </a:pPr>
            <a:r>
              <a:rPr lang="en-US" dirty="0" smtClean="0">
                <a:solidFill>
                  <a:schemeClr val="tx2"/>
                </a:solidFill>
              </a:rPr>
              <a:t>Colonial Dependency</a:t>
            </a:r>
          </a:p>
          <a:p>
            <a:pPr marL="881380" lvl="1" indent="-533400">
              <a:buFontTx/>
              <a:buAutoNum type="arabicPeriod"/>
              <a:defRPr/>
            </a:pPr>
            <a:r>
              <a:rPr lang="en-US" dirty="0" smtClean="0">
                <a:solidFill>
                  <a:schemeClr val="tx2"/>
                </a:solidFill>
              </a:rPr>
              <a:t>Civil War/Social Unrest</a:t>
            </a:r>
          </a:p>
          <a:p>
            <a:pPr marL="881380" lvl="1" indent="-533400">
              <a:buFontTx/>
              <a:buAutoNum type="arabicPeriod"/>
              <a:defRPr/>
            </a:pPr>
            <a:r>
              <a:rPr lang="en-US" dirty="0" smtClean="0">
                <a:solidFill>
                  <a:schemeClr val="tx2"/>
                </a:solidFill>
              </a:rPr>
              <a:t>Corruption</a:t>
            </a:r>
            <a:endParaRPr lang="en-US" dirty="0" smtClean="0">
              <a:solidFill>
                <a:schemeClr val="tx2"/>
              </a:solidFill>
            </a:endParaRPr>
          </a:p>
          <a:p>
            <a:pPr marL="881380" lvl="1" indent="-533400">
              <a:buFontTx/>
              <a:buAutoNum type="arabicPeriod"/>
              <a:defRPr/>
            </a:pPr>
            <a:r>
              <a:rPr lang="en-US" dirty="0" smtClean="0">
                <a:solidFill>
                  <a:schemeClr val="tx2"/>
                </a:solidFill>
              </a:rPr>
              <a:t>Debt</a:t>
            </a:r>
          </a:p>
          <a:p>
            <a:pPr marL="533400" indent="-533400" eaLnBrk="1" hangingPunct="1">
              <a:buFont typeface="Wingdings" pitchFamily="2" charset="2"/>
              <a:buNone/>
              <a:defRPr/>
            </a:pPr>
            <a:endParaRPr lang="en-US" sz="2400" dirty="0" smtClean="0">
              <a:solidFill>
                <a:schemeClr val="tx2"/>
              </a:solidFill>
            </a:endParaRPr>
          </a:p>
          <a:p>
            <a:pPr marL="533400" indent="-533400" eaLnBrk="1" hangingPunct="1">
              <a:defRPr/>
            </a:pPr>
            <a:endParaRPr lang="en-US" sz="2400" dirty="0" smtClean="0">
              <a:solidFill>
                <a:schemeClr val="bg2"/>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0"/>
            <a:ext cx="8229600" cy="914400"/>
          </a:xfrm>
        </p:spPr>
        <p:txBody>
          <a:bodyPr/>
          <a:lstStyle/>
          <a:p>
            <a:pPr eaLnBrk="1" hangingPunct="1">
              <a:defRPr/>
            </a:pPr>
            <a:r>
              <a:rPr lang="en-US" sz="4800" smtClean="0">
                <a:latin typeface="Poor Richard" pitchFamily="18" charset="0"/>
              </a:rPr>
              <a:t>Rapid population growth</a:t>
            </a:r>
          </a:p>
        </p:txBody>
      </p:sp>
      <p:sp>
        <p:nvSpPr>
          <p:cNvPr id="5123" name="Rectangle 3"/>
          <p:cNvSpPr>
            <a:spLocks noGrp="1" noChangeArrowheads="1"/>
          </p:cNvSpPr>
          <p:nvPr>
            <p:ph type="body" idx="1"/>
          </p:nvPr>
        </p:nvSpPr>
        <p:spPr>
          <a:xfrm>
            <a:off x="152400" y="1447800"/>
            <a:ext cx="8991600" cy="5410200"/>
          </a:xfrm>
          <a:noFill/>
          <a:ln>
            <a:noFill/>
          </a:ln>
        </p:spPr>
        <p:style>
          <a:lnRef idx="2">
            <a:schemeClr val="accent5"/>
          </a:lnRef>
          <a:fillRef idx="1">
            <a:schemeClr val="lt1"/>
          </a:fillRef>
          <a:effectRef idx="0">
            <a:schemeClr val="accent5"/>
          </a:effectRef>
          <a:fontRef idx="minor">
            <a:schemeClr val="dk1"/>
          </a:fontRef>
        </p:style>
        <p:txBody>
          <a:bodyPr/>
          <a:lstStyle/>
          <a:p>
            <a:pPr eaLnBrk="1" hangingPunct="1">
              <a:lnSpc>
                <a:spcPct val="80000"/>
              </a:lnSpc>
              <a:buFont typeface="Wingdings" pitchFamily="2" charset="2"/>
              <a:buNone/>
              <a:defRPr/>
            </a:pPr>
            <a:r>
              <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Poor Richard" pitchFamily="18" charset="0"/>
              </a:rPr>
              <a:t> </a:t>
            </a:r>
            <a:r>
              <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rPr>
              <a:t>Many countries of the world are experiencing rapid population growth and although every case is different one consistent similarity is that these nations are most often less developed countries. </a:t>
            </a:r>
          </a:p>
          <a:p>
            <a:pPr eaLnBrk="1" hangingPunct="1">
              <a:lnSpc>
                <a:spcPct val="80000"/>
              </a:lnSpc>
              <a:buFont typeface="Wingdings" pitchFamily="2" charset="2"/>
              <a:buNone/>
              <a:defRPr/>
            </a:pPr>
            <a:r>
              <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rPr>
              <a:t>	</a:t>
            </a:r>
            <a:r>
              <a:rPr lang="en-US" sz="36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rPr>
              <a:t>Examples: </a:t>
            </a:r>
            <a:r>
              <a:rPr lang="en-US" sz="36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hlinkClick r:id="rId2"/>
              </a:rPr>
              <a:t>Sudan</a:t>
            </a:r>
            <a:r>
              <a:rPr lang="en-US" sz="36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rPr>
              <a:t>, </a:t>
            </a:r>
            <a:r>
              <a:rPr lang="en-US" sz="36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hlinkClick r:id="rId3"/>
              </a:rPr>
              <a:t>Ethiopia</a:t>
            </a:r>
            <a:r>
              <a:rPr lang="en-US" sz="36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rPr>
              <a:t> and </a:t>
            </a:r>
            <a:r>
              <a:rPr lang="en-US" sz="36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hlinkClick r:id="rId4"/>
              </a:rPr>
              <a:t>Kenya</a:t>
            </a:r>
            <a:r>
              <a:rPr lang="en-US" sz="36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rPr>
              <a:t> </a:t>
            </a:r>
          </a:p>
          <a:p>
            <a:pPr eaLnBrk="1" hangingPunct="1">
              <a:lnSpc>
                <a:spcPct val="80000"/>
              </a:lnSpc>
              <a:defRPr/>
            </a:pPr>
            <a:endParaRPr lang="en-US" sz="3600" u="sng"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endParaRPr>
          </a:p>
          <a:p>
            <a:pPr eaLnBrk="1" hangingPunct="1">
              <a:lnSpc>
                <a:spcPct val="80000"/>
              </a:lnSpc>
              <a:buFont typeface="Wingdings" pitchFamily="2" charset="2"/>
              <a:buNone/>
              <a:defRPr/>
            </a:pPr>
            <a:r>
              <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rPr>
              <a:t>Why is population growing in these countries?</a:t>
            </a:r>
          </a:p>
          <a:p>
            <a:pPr eaLnBrk="1" hangingPunct="1">
              <a:lnSpc>
                <a:spcPct val="80000"/>
              </a:lnSpc>
              <a:buFont typeface="Wingdings" pitchFamily="2" charset="2"/>
              <a:buNone/>
              <a:defRPr/>
            </a:pPr>
            <a:r>
              <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rPr>
              <a:t> 	~At the core it is simple math - many more people are being born than are dying. </a:t>
            </a:r>
          </a:p>
          <a:p>
            <a:pPr eaLnBrk="1" hangingPunct="1">
              <a:lnSpc>
                <a:spcPct val="80000"/>
              </a:lnSpc>
              <a:buFont typeface="Wingdings" pitchFamily="2" charset="2"/>
              <a:buNone/>
              <a:defRPr/>
            </a:pPr>
            <a:endParaRPr lang="en-US"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empus Sans ITC" pitchFamily="82"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linds(horizont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checkerboard(across)">
                                      <p:cBhvr>
                                        <p:cTn id="12" dur="500"/>
                                        <p:tgtEl>
                                          <p:spTgt spid="51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123">
                                            <p:txEl>
                                              <p:pRg st="1" end="1"/>
                                            </p:txEl>
                                          </p:spTgt>
                                        </p:tgtEl>
                                        <p:attrNameLst>
                                          <p:attrName>style.visibility</p:attrName>
                                        </p:attrNameLst>
                                      </p:cBhvr>
                                      <p:to>
                                        <p:strVal val="visible"/>
                                      </p:to>
                                    </p:set>
                                    <p:animEffect transition="in" filter="checkerboard(across)">
                                      <p:cBhvr>
                                        <p:cTn id="17" dur="500"/>
                                        <p:tgtEl>
                                          <p:spTgt spid="512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5123">
                                            <p:txEl>
                                              <p:pRg st="3" end="3"/>
                                            </p:txEl>
                                          </p:spTgt>
                                        </p:tgtEl>
                                        <p:attrNameLst>
                                          <p:attrName>style.visibility</p:attrName>
                                        </p:attrNameLst>
                                      </p:cBhvr>
                                      <p:to>
                                        <p:strVal val="visible"/>
                                      </p:to>
                                    </p:set>
                                    <p:animEffect transition="in" filter="checkerboard(across)">
                                      <p:cBhvr>
                                        <p:cTn id="22" dur="500"/>
                                        <p:tgtEl>
                                          <p:spTgt spid="51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5123">
                                            <p:txEl>
                                              <p:pRg st="4" end="4"/>
                                            </p:txEl>
                                          </p:spTgt>
                                        </p:tgtEl>
                                        <p:attrNameLst>
                                          <p:attrName>style.visibility</p:attrName>
                                        </p:attrNameLst>
                                      </p:cBhvr>
                                      <p:to>
                                        <p:strVal val="visible"/>
                                      </p:to>
                                    </p:set>
                                    <p:animEffect transition="in" filter="checkerboard(across)">
                                      <p:cBhvr>
                                        <p:cTn id="27" dur="500"/>
                                        <p:tgtEl>
                                          <p:spTgt spid="51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fontScale="90000"/>
          </a:bodyPr>
          <a:lstStyle/>
          <a:p>
            <a:pPr eaLnBrk="1" hangingPunct="1">
              <a:defRPr/>
            </a:pPr>
            <a:r>
              <a:rPr lang="en-US" smtClean="0">
                <a:latin typeface="Rockwell Extra Bold" pitchFamily="18" charset="0"/>
              </a:rPr>
              <a:t>Population…continued</a:t>
            </a:r>
          </a:p>
        </p:txBody>
      </p:sp>
      <p:sp>
        <p:nvSpPr>
          <p:cNvPr id="62467" name="Rectangle 3"/>
          <p:cNvSpPr>
            <a:spLocks noGrp="1" noChangeArrowheads="1"/>
          </p:cNvSpPr>
          <p:nvPr>
            <p:ph type="body" idx="1"/>
          </p:nvPr>
        </p:nvSpPr>
        <p:spPr/>
        <p:txBody>
          <a:bodyPr>
            <a:normAutofit fontScale="92500" lnSpcReduction="10000"/>
          </a:bodyPr>
          <a:lstStyle/>
          <a:p>
            <a:pPr marL="609600" indent="-609600" eaLnBrk="1" hangingPunct="1">
              <a:lnSpc>
                <a:spcPct val="80000"/>
              </a:lnSpc>
              <a:buFont typeface="Wingdings" pitchFamily="2" charset="2"/>
              <a:buNone/>
              <a:defRPr/>
            </a:pPr>
            <a:r>
              <a:rPr lang="en-US" sz="2600" dirty="0" smtClean="0">
                <a:solidFill>
                  <a:schemeClr val="tx2"/>
                </a:solidFill>
                <a:effectLst/>
                <a:latin typeface="Adobe Garamond Pro" pitchFamily="18" charset="0"/>
              </a:rPr>
              <a:t>Why are there more babies being born?</a:t>
            </a:r>
          </a:p>
          <a:p>
            <a:pPr marL="990600" lvl="1" indent="-533400" eaLnBrk="1" hangingPunct="1">
              <a:lnSpc>
                <a:spcPct val="80000"/>
              </a:lnSpc>
              <a:buFont typeface="Wingdings" pitchFamily="2" charset="2"/>
              <a:buAutoNum type="arabicPeriod"/>
              <a:defRPr/>
            </a:pPr>
            <a:r>
              <a:rPr lang="en-US" dirty="0" smtClean="0">
                <a:solidFill>
                  <a:schemeClr val="tx2"/>
                </a:solidFill>
                <a:effectLst/>
                <a:latin typeface="Adobe Garamond Pro" pitchFamily="18" charset="0"/>
              </a:rPr>
              <a:t>Children may be needed to help earn money</a:t>
            </a:r>
          </a:p>
          <a:p>
            <a:pPr marL="990600" lvl="1" indent="-533400" eaLnBrk="1" hangingPunct="1">
              <a:lnSpc>
                <a:spcPct val="80000"/>
              </a:lnSpc>
              <a:buFont typeface="Wingdings" pitchFamily="2" charset="2"/>
              <a:buAutoNum type="arabicPeriod"/>
              <a:defRPr/>
            </a:pPr>
            <a:r>
              <a:rPr lang="en-US" dirty="0" smtClean="0">
                <a:solidFill>
                  <a:schemeClr val="tx2"/>
                </a:solidFill>
                <a:effectLst/>
                <a:latin typeface="Adobe Garamond Pro" pitchFamily="18" charset="0"/>
              </a:rPr>
              <a:t>Lack of contraceptive devices may lead to unwanted pregnancies and babies.</a:t>
            </a:r>
          </a:p>
          <a:p>
            <a:pPr marL="990600" lvl="1" indent="-533400" eaLnBrk="1" hangingPunct="1">
              <a:lnSpc>
                <a:spcPct val="80000"/>
              </a:lnSpc>
              <a:buFont typeface="Wingdings" pitchFamily="2" charset="2"/>
              <a:buAutoNum type="arabicPeriod"/>
              <a:defRPr/>
            </a:pPr>
            <a:r>
              <a:rPr lang="en-US" dirty="0" smtClean="0">
                <a:solidFill>
                  <a:schemeClr val="tx2"/>
                </a:solidFill>
                <a:effectLst/>
                <a:latin typeface="Adobe Garamond Pro" pitchFamily="18" charset="0"/>
              </a:rPr>
              <a:t>The local or national culture or government may encourage large families</a:t>
            </a:r>
          </a:p>
          <a:p>
            <a:pPr marL="990600" lvl="1" indent="-533400" eaLnBrk="1" hangingPunct="1">
              <a:lnSpc>
                <a:spcPct val="80000"/>
              </a:lnSpc>
              <a:buFont typeface="Wingdings" pitchFamily="2" charset="2"/>
              <a:buAutoNum type="arabicPeriod"/>
              <a:defRPr/>
            </a:pPr>
            <a:r>
              <a:rPr lang="en-US" dirty="0" smtClean="0">
                <a:solidFill>
                  <a:schemeClr val="tx2"/>
                </a:solidFill>
                <a:effectLst/>
                <a:latin typeface="Adobe Garamond Pro" pitchFamily="18" charset="0"/>
              </a:rPr>
              <a:t>Parents may be fearful of infant mortality (children dying very young) </a:t>
            </a:r>
          </a:p>
          <a:p>
            <a:pPr marL="990600" lvl="1" indent="-533400" eaLnBrk="1" hangingPunct="1">
              <a:lnSpc>
                <a:spcPct val="80000"/>
              </a:lnSpc>
              <a:buFont typeface="Wingdings" pitchFamily="2" charset="2"/>
              <a:buAutoNum type="arabicPeriod"/>
              <a:defRPr/>
            </a:pPr>
            <a:r>
              <a:rPr lang="en-US" dirty="0" smtClean="0">
                <a:solidFill>
                  <a:schemeClr val="tx2"/>
                </a:solidFill>
                <a:effectLst/>
                <a:latin typeface="Adobe Garamond Pro" pitchFamily="18" charset="0"/>
              </a:rPr>
              <a:t>Better medical facilities could be increasing the lives of mothers and therefore increasing their chances of having larger families</a:t>
            </a:r>
          </a:p>
          <a:p>
            <a:pPr marL="609600" indent="-609600" eaLnBrk="1" hangingPunct="1">
              <a:lnSpc>
                <a:spcPct val="80000"/>
              </a:lnSpc>
              <a:buFont typeface="Wingdings" pitchFamily="2" charset="2"/>
              <a:buNone/>
              <a:defRPr/>
            </a:pPr>
            <a:r>
              <a:rPr lang="en-US" sz="2600" dirty="0" smtClean="0">
                <a:solidFill>
                  <a:schemeClr val="tx2"/>
                </a:solidFill>
                <a:effectLst/>
                <a:latin typeface="Adobe Garamond Pro" pitchFamily="18" charset="0"/>
              </a:rPr>
              <a:t>Why are there fewer deaths now?</a:t>
            </a:r>
          </a:p>
          <a:p>
            <a:pPr marL="609600" indent="-609600" eaLnBrk="1" hangingPunct="1">
              <a:lnSpc>
                <a:spcPct val="80000"/>
              </a:lnSpc>
              <a:buFont typeface="Wingdings" pitchFamily="2" charset="2"/>
              <a:buAutoNum type="arabicPeriod"/>
              <a:defRPr/>
            </a:pPr>
            <a:r>
              <a:rPr lang="en-US" sz="2600" dirty="0" smtClean="0">
                <a:solidFill>
                  <a:schemeClr val="tx2"/>
                </a:solidFill>
                <a:effectLst/>
                <a:latin typeface="Adobe Garamond Pro" pitchFamily="18" charset="0"/>
              </a:rPr>
              <a:t>Better birthing facilities</a:t>
            </a:r>
          </a:p>
          <a:p>
            <a:pPr marL="609600" indent="-609600" eaLnBrk="1" hangingPunct="1">
              <a:lnSpc>
                <a:spcPct val="80000"/>
              </a:lnSpc>
              <a:buFont typeface="Wingdings" pitchFamily="2" charset="2"/>
              <a:buAutoNum type="arabicPeriod"/>
              <a:defRPr/>
            </a:pPr>
            <a:r>
              <a:rPr lang="en-US" sz="2600" dirty="0" smtClean="0">
                <a:solidFill>
                  <a:schemeClr val="tx2"/>
                </a:solidFill>
                <a:effectLst/>
                <a:latin typeface="Adobe Garamond Pro" pitchFamily="18" charset="0"/>
              </a:rPr>
              <a:t>More widely available medicines and medical expertise</a:t>
            </a:r>
          </a:p>
          <a:p>
            <a:pPr marL="609600" indent="-609600" eaLnBrk="1" hangingPunct="1">
              <a:lnSpc>
                <a:spcPct val="80000"/>
              </a:lnSpc>
              <a:buFont typeface="Wingdings" pitchFamily="2" charset="2"/>
              <a:buAutoNum type="arabicPeriod"/>
              <a:defRPr/>
            </a:pPr>
            <a:r>
              <a:rPr lang="en-US" sz="2600" dirty="0" smtClean="0">
                <a:solidFill>
                  <a:schemeClr val="tx2"/>
                </a:solidFill>
                <a:effectLst/>
                <a:latin typeface="Adobe Garamond Pro" pitchFamily="18" charset="0"/>
              </a:rPr>
              <a:t>A general improvement in diet and nutrition in many countries</a:t>
            </a:r>
          </a:p>
          <a:p>
            <a:pPr marL="609600" indent="-609600" eaLnBrk="1" hangingPunct="1">
              <a:lnSpc>
                <a:spcPct val="80000"/>
              </a:lnSpc>
              <a:buFont typeface="Wingdings" pitchFamily="2" charset="2"/>
              <a:buNone/>
              <a:defRPr/>
            </a:pPr>
            <a:endParaRPr lang="en-US" sz="1800" dirty="0" smtClean="0">
              <a:solidFill>
                <a:schemeClr val="tx2"/>
              </a:solidFill>
              <a:latin typeface="Batang" pitchFamily="18" charset="-127"/>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anim calcmode="lin" valueType="num">
                                      <p:cBhvr additive="base">
                                        <p:cTn id="7" dur="500" fill="hold"/>
                                        <p:tgtEl>
                                          <p:spTgt spid="624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24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2467">
                                            <p:txEl>
                                              <p:pRg st="1" end="1"/>
                                            </p:txEl>
                                          </p:spTgt>
                                        </p:tgtEl>
                                        <p:attrNameLst>
                                          <p:attrName>style.visibility</p:attrName>
                                        </p:attrNameLst>
                                      </p:cBhvr>
                                      <p:to>
                                        <p:strVal val="visible"/>
                                      </p:to>
                                    </p:set>
                                    <p:anim calcmode="lin" valueType="num">
                                      <p:cBhvr additive="base">
                                        <p:cTn id="12" dur="500" fill="hold"/>
                                        <p:tgtEl>
                                          <p:spTgt spid="6246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246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2467">
                                            <p:txEl>
                                              <p:pRg st="2" end="2"/>
                                            </p:txEl>
                                          </p:spTgt>
                                        </p:tgtEl>
                                        <p:attrNameLst>
                                          <p:attrName>style.visibility</p:attrName>
                                        </p:attrNameLst>
                                      </p:cBhvr>
                                      <p:to>
                                        <p:strVal val="visible"/>
                                      </p:to>
                                    </p:set>
                                    <p:anim calcmode="lin" valueType="num">
                                      <p:cBhvr additive="base">
                                        <p:cTn id="17" dur="500" fill="hold"/>
                                        <p:tgtEl>
                                          <p:spTgt spid="6246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2467">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62467">
                                            <p:txEl>
                                              <p:pRg st="3" end="3"/>
                                            </p:txEl>
                                          </p:spTgt>
                                        </p:tgtEl>
                                        <p:attrNameLst>
                                          <p:attrName>style.visibility</p:attrName>
                                        </p:attrNameLst>
                                      </p:cBhvr>
                                      <p:to>
                                        <p:strVal val="visible"/>
                                      </p:to>
                                    </p:set>
                                    <p:anim calcmode="lin" valueType="num">
                                      <p:cBhvr additive="base">
                                        <p:cTn id="22" dur="500" fill="hold"/>
                                        <p:tgtEl>
                                          <p:spTgt spid="62467">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2467">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2467">
                                            <p:txEl>
                                              <p:pRg st="4" end="4"/>
                                            </p:txEl>
                                          </p:spTgt>
                                        </p:tgtEl>
                                        <p:attrNameLst>
                                          <p:attrName>style.visibility</p:attrName>
                                        </p:attrNameLst>
                                      </p:cBhvr>
                                      <p:to>
                                        <p:strVal val="visible"/>
                                      </p:to>
                                    </p:set>
                                    <p:anim calcmode="lin" valueType="num">
                                      <p:cBhvr additive="base">
                                        <p:cTn id="27" dur="500" fill="hold"/>
                                        <p:tgtEl>
                                          <p:spTgt spid="6246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2467">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2467">
                                            <p:txEl>
                                              <p:pRg st="5" end="5"/>
                                            </p:txEl>
                                          </p:spTgt>
                                        </p:tgtEl>
                                        <p:attrNameLst>
                                          <p:attrName>style.visibility</p:attrName>
                                        </p:attrNameLst>
                                      </p:cBhvr>
                                      <p:to>
                                        <p:strVal val="visible"/>
                                      </p:to>
                                    </p:set>
                                    <p:anim calcmode="lin" valueType="num">
                                      <p:cBhvr additive="base">
                                        <p:cTn id="32" dur="500" fill="hold"/>
                                        <p:tgtEl>
                                          <p:spTgt spid="62467">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246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62467">
                                            <p:txEl>
                                              <p:pRg st="6" end="6"/>
                                            </p:txEl>
                                          </p:spTgt>
                                        </p:tgtEl>
                                        <p:attrNameLst>
                                          <p:attrName>style.visibility</p:attrName>
                                        </p:attrNameLst>
                                      </p:cBhvr>
                                      <p:to>
                                        <p:strVal val="visible"/>
                                      </p:to>
                                    </p:set>
                                    <p:anim calcmode="lin" valueType="num">
                                      <p:cBhvr additive="base">
                                        <p:cTn id="38" dur="500" fill="hold"/>
                                        <p:tgtEl>
                                          <p:spTgt spid="62467">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6246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62467">
                                            <p:txEl>
                                              <p:pRg st="7" end="7"/>
                                            </p:txEl>
                                          </p:spTgt>
                                        </p:tgtEl>
                                        <p:attrNameLst>
                                          <p:attrName>style.visibility</p:attrName>
                                        </p:attrNameLst>
                                      </p:cBhvr>
                                      <p:to>
                                        <p:strVal val="visible"/>
                                      </p:to>
                                    </p:set>
                                    <p:anim calcmode="lin" valueType="num">
                                      <p:cBhvr additive="base">
                                        <p:cTn id="44" dur="500" fill="hold"/>
                                        <p:tgtEl>
                                          <p:spTgt spid="62467">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6246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62467">
                                            <p:txEl>
                                              <p:pRg st="8" end="8"/>
                                            </p:txEl>
                                          </p:spTgt>
                                        </p:tgtEl>
                                        <p:attrNameLst>
                                          <p:attrName>style.visibility</p:attrName>
                                        </p:attrNameLst>
                                      </p:cBhvr>
                                      <p:to>
                                        <p:strVal val="visible"/>
                                      </p:to>
                                    </p:set>
                                    <p:anim calcmode="lin" valueType="num">
                                      <p:cBhvr additive="base">
                                        <p:cTn id="50" dur="500" fill="hold"/>
                                        <p:tgtEl>
                                          <p:spTgt spid="62467">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246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62467">
                                            <p:txEl>
                                              <p:pRg st="9" end="9"/>
                                            </p:txEl>
                                          </p:spTgt>
                                        </p:tgtEl>
                                        <p:attrNameLst>
                                          <p:attrName>style.visibility</p:attrName>
                                        </p:attrNameLst>
                                      </p:cBhvr>
                                      <p:to>
                                        <p:strVal val="visible"/>
                                      </p:to>
                                    </p:set>
                                    <p:anim calcmode="lin" valueType="num">
                                      <p:cBhvr additive="base">
                                        <p:cTn id="56" dur="500" fill="hold"/>
                                        <p:tgtEl>
                                          <p:spTgt spid="62467">
                                            <p:txEl>
                                              <p:pRg st="9" end="9"/>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6246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2527</TotalTime>
  <Words>909</Words>
  <Application>Microsoft Office PowerPoint</Application>
  <PresentationFormat>On-screen Show (4:3)</PresentationFormat>
  <Paragraphs>137</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Foundry</vt:lpstr>
      <vt:lpstr>Macroeconomics</vt:lpstr>
      <vt:lpstr>Globalization</vt:lpstr>
      <vt:lpstr>Why do nations trade?</vt:lpstr>
      <vt:lpstr>Fostering and Limiting Trade</vt:lpstr>
      <vt:lpstr> Levels of Development: Key Content   </vt:lpstr>
      <vt:lpstr>Slide 6</vt:lpstr>
      <vt:lpstr>**ISSUES IN DEVELOPMENT**</vt:lpstr>
      <vt:lpstr>Rapid population growth</vt:lpstr>
      <vt:lpstr>Population…continued</vt:lpstr>
      <vt:lpstr>Resource Distribution</vt:lpstr>
      <vt:lpstr>Lack of Physical Capital</vt:lpstr>
      <vt:lpstr> Lack of Human Capital</vt:lpstr>
      <vt:lpstr> Political Factors</vt:lpstr>
      <vt:lpstr>Shifting from colonial dependency &gt;</vt:lpstr>
      <vt:lpstr>Slide 15</vt:lpstr>
      <vt:lpstr>Political Instability &gt;</vt:lpstr>
      <vt:lpstr>Corruption &gt;</vt:lpstr>
      <vt:lpstr>The Debt Issue</vt:lpstr>
      <vt:lpstr>World Bank</vt:lpstr>
      <vt:lpstr>International Monetary Fund</vt:lpstr>
      <vt:lpstr>World Trade Organization </vt:lpstr>
    </vt:vector>
  </TitlesOfParts>
  <Company>Nazareth Area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Trade</dc:title>
  <dc:creator>Cunningham</dc:creator>
  <cp:lastModifiedBy>pcunningham</cp:lastModifiedBy>
  <cp:revision>202</cp:revision>
  <dcterms:created xsi:type="dcterms:W3CDTF">2009-10-27T00:47:43Z</dcterms:created>
  <dcterms:modified xsi:type="dcterms:W3CDTF">2012-01-11T12:52:49Z</dcterms:modified>
</cp:coreProperties>
</file>